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2"/>
  </p:notesMasterIdLst>
  <p:sldIdLst>
    <p:sldId id="288" r:id="rId2"/>
    <p:sldId id="256" r:id="rId3"/>
    <p:sldId id="293" r:id="rId4"/>
    <p:sldId id="294" r:id="rId5"/>
    <p:sldId id="291" r:id="rId6"/>
    <p:sldId id="258" r:id="rId7"/>
    <p:sldId id="259" r:id="rId8"/>
    <p:sldId id="281" r:id="rId9"/>
    <p:sldId id="282" r:id="rId10"/>
    <p:sldId id="284" r:id="rId11"/>
    <p:sldId id="285" r:id="rId12"/>
    <p:sldId id="286" r:id="rId13"/>
    <p:sldId id="287" r:id="rId14"/>
    <p:sldId id="283" r:id="rId15"/>
    <p:sldId id="290" r:id="rId16"/>
    <p:sldId id="280" r:id="rId17"/>
    <p:sldId id="295" r:id="rId18"/>
    <p:sldId id="296" r:id="rId19"/>
    <p:sldId id="297" r:id="rId20"/>
    <p:sldId id="298" r:id="rId21"/>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072ABA9B-410C-458D-BF0B-2434D85FF4ED}" type="datetimeFigureOut">
              <a:rPr lang="en-US" smtClean="0"/>
              <a:t>11/10/2024</a:t>
            </a:fld>
            <a:endParaRPr lang="en-US"/>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6F935F74-CF02-431F-B6D4-BAA1E2F2955F}" type="slidenum">
              <a:rPr lang="en-US" smtClean="0"/>
              <a:t>‹#›</a:t>
            </a:fld>
            <a:endParaRPr lang="en-US"/>
          </a:p>
        </p:txBody>
      </p:sp>
    </p:spTree>
    <p:extLst>
      <p:ext uri="{BB962C8B-B14F-4D97-AF65-F5344CB8AC3E}">
        <p14:creationId xmlns:p14="http://schemas.microsoft.com/office/powerpoint/2010/main" val="3639501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6F935F74-CF02-431F-B6D4-BAA1E2F2955F}" type="slidenum">
              <a:rPr lang="en-US" smtClean="0"/>
              <a:t>17</a:t>
            </a:fld>
            <a:endParaRPr lang="en-US"/>
          </a:p>
        </p:txBody>
      </p:sp>
    </p:spTree>
    <p:extLst>
      <p:ext uri="{BB962C8B-B14F-4D97-AF65-F5344CB8AC3E}">
        <p14:creationId xmlns:p14="http://schemas.microsoft.com/office/powerpoint/2010/main" val="3077342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pPr>
              <a:defRPr/>
            </a:pPr>
            <a:fld id="{06CC14C2-7C68-4A35-B2E8-B80CD2F7FC90}" type="slidenum">
              <a:rPr lang="ar-IQ"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F9C9C1AD-3503-4CC8-B5B1-54621FB14335}" type="slidenum">
              <a:rPr lang="ar-IQ"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E0520D04-40A3-4810-AF07-AF9229E7C29A}" type="slidenum">
              <a:rPr lang="ar-IQ"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77BC6860-9AAF-4439-8A60-C4CE1C96147D}" type="slidenum">
              <a:rPr lang="ar-IQ" smtClean="0"/>
              <a:pPr>
                <a:defRPr/>
              </a:pPr>
              <a:t>‹#›</a:t>
            </a:fld>
            <a:endParaRPr lang="en-US"/>
          </a:p>
        </p:txBody>
      </p:sp>
      <p:sp>
        <p:nvSpPr>
          <p:cNvPr id="7" name="عنوان 6"/>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3CEBD3C4-37CB-4B58-A177-ED7AF4268ACD}" type="slidenum">
              <a:rPr lang="ar-IQ" smtClean="0"/>
              <a:pPr>
                <a:defRPr/>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C114841E-9A9C-4D13-96E0-74BC8F114797}" type="slidenum">
              <a:rPr lang="ar-IQ" smtClean="0"/>
              <a:pPr>
                <a:defRPr/>
              </a:pPr>
              <a:t>‹#›</a:t>
            </a:fld>
            <a:endParaRPr lang="en-US"/>
          </a:p>
        </p:txBody>
      </p:sp>
      <p:sp>
        <p:nvSpPr>
          <p:cNvPr id="8" name="عنوان 7"/>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pPr>
              <a:defRPr/>
            </a:pPr>
            <a:endParaRPr lang="en-US"/>
          </a:p>
        </p:txBody>
      </p:sp>
      <p:sp>
        <p:nvSpPr>
          <p:cNvPr id="8" name="عنصر نائب للتذييل 7"/>
          <p:cNvSpPr>
            <a:spLocks noGrp="1"/>
          </p:cNvSpPr>
          <p:nvPr>
            <p:ph type="ftr" sz="quarter" idx="11"/>
          </p:nvPr>
        </p:nvSpPr>
        <p:spPr/>
        <p:txBody>
          <a:bodyPr/>
          <a:lstStyle/>
          <a:p>
            <a:pPr>
              <a:defRPr/>
            </a:pPr>
            <a:endParaRPr lang="en-US"/>
          </a:p>
        </p:txBody>
      </p:sp>
      <p:sp>
        <p:nvSpPr>
          <p:cNvPr id="9" name="عنصر نائب لرقم الشريحة 8"/>
          <p:cNvSpPr>
            <a:spLocks noGrp="1"/>
          </p:cNvSpPr>
          <p:nvPr>
            <p:ph type="sldNum" sz="quarter" idx="12"/>
          </p:nvPr>
        </p:nvSpPr>
        <p:spPr/>
        <p:txBody>
          <a:bodyPr/>
          <a:lstStyle/>
          <a:p>
            <a:pPr>
              <a:defRPr/>
            </a:pPr>
            <a:fld id="{A1EE591B-765F-431F-9174-E92914462632}" type="slidenum">
              <a:rPr lang="ar-IQ"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pPr>
              <a:defRPr/>
            </a:pPr>
            <a:endParaRPr lang="en-US"/>
          </a:p>
        </p:txBody>
      </p:sp>
      <p:sp>
        <p:nvSpPr>
          <p:cNvPr id="4" name="عنصر نائب للتذييل 3"/>
          <p:cNvSpPr>
            <a:spLocks noGrp="1"/>
          </p:cNvSpPr>
          <p:nvPr>
            <p:ph type="ftr" sz="quarter" idx="11"/>
          </p:nvPr>
        </p:nvSpPr>
        <p:spPr/>
        <p:txBody>
          <a:bodyPr/>
          <a:lstStyle/>
          <a:p>
            <a:pPr>
              <a:defRPr/>
            </a:pPr>
            <a:endParaRPr lang="en-US"/>
          </a:p>
        </p:txBody>
      </p:sp>
      <p:sp>
        <p:nvSpPr>
          <p:cNvPr id="5" name="عنصر نائب لرقم الشريحة 4"/>
          <p:cNvSpPr>
            <a:spLocks noGrp="1"/>
          </p:cNvSpPr>
          <p:nvPr>
            <p:ph type="sldNum" sz="quarter" idx="12"/>
          </p:nvPr>
        </p:nvSpPr>
        <p:spPr/>
        <p:txBody>
          <a:bodyPr/>
          <a:lstStyle/>
          <a:p>
            <a:pPr>
              <a:defRPr/>
            </a:pPr>
            <a:fld id="{B54CC9E5-B6CF-45ED-8B60-2DCF9D79643C}" type="slidenum">
              <a:rPr lang="ar-IQ" smtClean="0"/>
              <a:pPr>
                <a:defRPr/>
              </a:pPr>
              <a:t>‹#›</a:t>
            </a:fld>
            <a:endParaRPr lang="en-US"/>
          </a:p>
        </p:txBody>
      </p:sp>
      <p:sp>
        <p:nvSpPr>
          <p:cNvPr id="6" name="عنوان 5"/>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endParaRPr lang="en-US"/>
          </a:p>
        </p:txBody>
      </p:sp>
      <p:sp>
        <p:nvSpPr>
          <p:cNvPr id="3" name="عنصر نائب للتذييل 2"/>
          <p:cNvSpPr>
            <a:spLocks noGrp="1"/>
          </p:cNvSpPr>
          <p:nvPr>
            <p:ph type="ftr" sz="quarter" idx="11"/>
          </p:nvPr>
        </p:nvSpPr>
        <p:spPr/>
        <p:txBody>
          <a:bodyPr/>
          <a:lstStyle/>
          <a:p>
            <a:pPr>
              <a:defRPr/>
            </a:pPr>
            <a:endParaRPr lang="en-US"/>
          </a:p>
        </p:txBody>
      </p:sp>
      <p:sp>
        <p:nvSpPr>
          <p:cNvPr id="4" name="عنصر نائب لرقم الشريحة 3"/>
          <p:cNvSpPr>
            <a:spLocks noGrp="1"/>
          </p:cNvSpPr>
          <p:nvPr>
            <p:ph type="sldNum" sz="quarter" idx="12"/>
          </p:nvPr>
        </p:nvSpPr>
        <p:spPr/>
        <p:txBody>
          <a:bodyPr/>
          <a:lstStyle/>
          <a:p>
            <a:pPr>
              <a:defRPr/>
            </a:pPr>
            <a:fld id="{F1A4AAE1-D5CA-4722-8FE4-B26DCBC53EFA}" type="slidenum">
              <a:rPr lang="ar-IQ"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9D8A12EC-6CFF-4E30-8F84-0FA815801C62}" type="slidenum">
              <a:rPr lang="ar-IQ"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pPr>
              <a:defRPr/>
            </a:pPr>
            <a:fld id="{56F0A5DE-6777-4B6C-B228-EAE4D60350CE}" type="slidenum">
              <a:rPr lang="ar-IQ" smtClean="0"/>
              <a:pPr>
                <a:defRPr/>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8F724B-3F5A-40B1-AB94-BDEECEF225D3}" type="slidenum">
              <a:rPr lang="ar-IQ"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1464192"/>
            <a:ext cx="7772400" cy="4536504"/>
          </a:xfrm>
        </p:spPr>
        <p:txBody>
          <a:bodyPr>
            <a:noAutofit/>
          </a:bodyPr>
          <a:lstStyle/>
          <a:p>
            <a:pPr algn="ctr"/>
            <a:r>
              <a:rPr lang="ar-IQ" sz="3600" dirty="0" smtClean="0">
                <a:cs typeface="PT Bold Heading" panose="02010400000000000000" pitchFamily="2" charset="-78"/>
              </a:rPr>
              <a:t>المحاسبة المالية </a:t>
            </a:r>
            <a:r>
              <a:rPr lang="ar-IQ" sz="3200" dirty="0" smtClean="0">
                <a:cs typeface="PT Bold Heading" panose="02010400000000000000" pitchFamily="2" charset="-78"/>
              </a:rPr>
              <a:t/>
            </a:r>
            <a:br>
              <a:rPr lang="ar-IQ" sz="3200" dirty="0" smtClean="0">
                <a:cs typeface="PT Bold Heading" panose="02010400000000000000" pitchFamily="2" charset="-78"/>
              </a:rPr>
            </a:br>
            <a:r>
              <a:rPr lang="ar-IQ" sz="3600" dirty="0" smtClean="0">
                <a:cs typeface="PT Bold Heading" panose="02010400000000000000" pitchFamily="2" charset="-78"/>
              </a:rPr>
              <a:t/>
            </a:r>
            <a:br>
              <a:rPr lang="ar-IQ" sz="3600" dirty="0" smtClean="0">
                <a:cs typeface="PT Bold Heading" panose="02010400000000000000" pitchFamily="2" charset="-78"/>
              </a:rPr>
            </a:br>
            <a:r>
              <a:rPr lang="ar-IQ" sz="3600" dirty="0" smtClean="0">
                <a:cs typeface="PT Bold Heading" panose="02010400000000000000" pitchFamily="2" charset="-78"/>
              </a:rPr>
              <a:t>اعداد </a:t>
            </a:r>
            <a:br>
              <a:rPr lang="ar-IQ" sz="3600" dirty="0" smtClean="0">
                <a:cs typeface="PT Bold Heading" panose="02010400000000000000" pitchFamily="2" charset="-78"/>
              </a:rPr>
            </a:br>
            <a:r>
              <a:rPr lang="ar-IQ" sz="3600" dirty="0" err="1" smtClean="0">
                <a:cs typeface="PT Bold Heading" panose="02010400000000000000" pitchFamily="2" charset="-78"/>
              </a:rPr>
              <a:t>م.م.حميده</a:t>
            </a:r>
            <a:r>
              <a:rPr lang="ar-IQ" sz="3600" dirty="0" smtClean="0">
                <a:cs typeface="PT Bold Heading" panose="02010400000000000000" pitchFamily="2" charset="-78"/>
              </a:rPr>
              <a:t> كريم </a:t>
            </a:r>
            <a:r>
              <a:rPr lang="ar-IQ" sz="6600" dirty="0" smtClean="0"/>
              <a:t/>
            </a:r>
            <a:br>
              <a:rPr lang="ar-IQ" sz="6600" dirty="0" smtClean="0"/>
            </a:br>
            <a:r>
              <a:rPr lang="ar-SA" sz="6600" dirty="0" smtClean="0"/>
              <a:t> </a:t>
            </a:r>
            <a:endParaRPr lang="en-US" sz="4400" dirty="0" smtClean="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14312"/>
            <a:ext cx="2143125" cy="2143125"/>
          </a:xfrm>
          <a:prstGeom prst="rect">
            <a:avLst/>
          </a:prstGeom>
        </p:spPr>
      </p:pic>
    </p:spTree>
    <p:extLst>
      <p:ext uri="{BB962C8B-B14F-4D97-AF65-F5344CB8AC3E}">
        <p14:creationId xmlns:p14="http://schemas.microsoft.com/office/powerpoint/2010/main" val="108218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340768"/>
            <a:ext cx="8229600" cy="5040560"/>
          </a:xfrm>
        </p:spPr>
        <p:txBody>
          <a:bodyPr>
            <a:normAutofit/>
          </a:bodyPr>
          <a:lstStyle/>
          <a:p>
            <a:r>
              <a:rPr lang="ar-SA" dirty="0"/>
              <a:t>الاندثار: هو توزيع لتكلفة الاصل بطريقة منظمة ومنطقية على فترات استخدامه مقابل الخدمات التي قدمها الاصل خلال تلك الفترة. </a:t>
            </a:r>
            <a:endParaRPr lang="en-US" dirty="0"/>
          </a:p>
          <a:p>
            <a:r>
              <a:rPr lang="ar-SA" dirty="0"/>
              <a:t>إن الاندثار هو عملية توزيع الكلفة وليست عملية تقييم الأصل، فالاندثار لا يقيس التناقص في القيمة السوقية للأصل لكل فترة محاسبية كما أنه لا يقيس مقدار التآكل (الخراب) المادي للأصل، ويستخدم الاندثار لمختلف أنواع الأصول الثابتة باستثناء الأراضي فهي غير خاضعة للاندثار، بينما تكون بقية أنواع الأصول الثابتة أصولاً قابلة للاندثار لأن فوائدها للمشروع وقدرتها على إنتاج الإيراد تتناقص خلال عمرها الإنتاجي. </a:t>
            </a:r>
            <a:endParaRPr lang="en-US" dirty="0"/>
          </a:p>
        </p:txBody>
      </p:sp>
      <p:sp>
        <p:nvSpPr>
          <p:cNvPr id="5122" name="Rectangle 2"/>
          <p:cNvSpPr>
            <a:spLocks noGrp="1" noChangeArrowheads="1"/>
          </p:cNvSpPr>
          <p:nvPr>
            <p:ph type="title"/>
          </p:nvPr>
        </p:nvSpPr>
        <p:spPr>
          <a:xfrm>
            <a:off x="468313" y="116632"/>
            <a:ext cx="8229600" cy="792088"/>
          </a:xfrm>
        </p:spPr>
        <p:txBody>
          <a:bodyPr>
            <a:normAutofit/>
          </a:bodyPr>
          <a:lstStyle/>
          <a:p>
            <a:pPr algn="ctr"/>
            <a:r>
              <a:rPr lang="ar-IQ" dirty="0" smtClean="0">
                <a:effectLst/>
                <a:cs typeface="PT Bold Heading" panose="02010400000000000000" pitchFamily="2" charset="-78"/>
              </a:rPr>
              <a:t>معنى الاندثار وطرق احتسابه</a:t>
            </a:r>
            <a:r>
              <a:rPr lang="ar-IQ" dirty="0" smtClean="0">
                <a:effectLst/>
                <a:cs typeface="PT Bold Heading" panose="02010400000000000000" pitchFamily="2" charset="-78"/>
              </a:rPr>
              <a:t> </a:t>
            </a:r>
            <a:endParaRPr lang="en-US" dirty="0">
              <a:effectLst/>
              <a:cs typeface="PT Bold Heading" panose="02010400000000000000" pitchFamily="2" charset="-78"/>
            </a:endParaRPr>
          </a:p>
        </p:txBody>
      </p:sp>
    </p:spTree>
    <p:extLst>
      <p:ext uri="{BB962C8B-B14F-4D97-AF65-F5344CB8AC3E}">
        <p14:creationId xmlns:p14="http://schemas.microsoft.com/office/powerpoint/2010/main" val="1957436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0" y="1080871"/>
            <a:ext cx="8712968" cy="5328592"/>
          </a:xfrm>
        </p:spPr>
        <p:txBody>
          <a:bodyPr>
            <a:normAutofit/>
          </a:bodyPr>
          <a:lstStyle/>
          <a:p>
            <a:pPr algn="just">
              <a:buFont typeface="Wingdings" panose="05000000000000000000" pitchFamily="2" charset="2"/>
              <a:buChar char="q"/>
            </a:pPr>
            <a:endParaRPr lang="ar-IQ" sz="2800" dirty="0" smtClean="0">
              <a:cs typeface="PT Bold Heading" panose="02010400000000000000" pitchFamily="2" charset="-78"/>
            </a:endParaRPr>
          </a:p>
          <a:p>
            <a:r>
              <a:rPr lang="ar-SA" dirty="0"/>
              <a:t>هناك ثلاثة عوامل تؤثر في عملية احتساب قسط الاندثار وهي:- </a:t>
            </a:r>
            <a:endParaRPr lang="en-US" dirty="0"/>
          </a:p>
          <a:p>
            <a:pPr lvl="0"/>
            <a:r>
              <a:rPr lang="ar-SA" b="1" dirty="0"/>
              <a:t>تكلفة الاصل</a:t>
            </a:r>
            <a:r>
              <a:rPr lang="ar-SA" dirty="0"/>
              <a:t> : وهي تكلفة الأصلة الثابت، وتشمل جميع النفقات الضرورية والمعقولة للحصول على الأصل وتهيئته ليكون جاهزاً للتشغيل. </a:t>
            </a:r>
            <a:endParaRPr lang="en-US" dirty="0"/>
          </a:p>
          <a:p>
            <a:pPr lvl="0"/>
            <a:r>
              <a:rPr lang="ar-SA" b="1" dirty="0"/>
              <a:t>العمر الإنتاجي</a:t>
            </a:r>
            <a:r>
              <a:rPr lang="ar-SA" dirty="0"/>
              <a:t> : وهو المدة المقدرة للأصل ليقدم الخدمات المتوقعة منه، لذلك يسمى أيضاً العمر الخدمي، والعمر الإنتاجي يمكن أن يكون وقت كسنوات مثلاً أو حجم نشاط أو أي مقياس آخر.</a:t>
            </a:r>
            <a:endParaRPr lang="en-US" dirty="0"/>
          </a:p>
          <a:p>
            <a:pPr lvl="0"/>
            <a:r>
              <a:rPr lang="ar-SA" b="1" dirty="0"/>
              <a:t>قيمة الخردة أو النفاية</a:t>
            </a:r>
            <a:r>
              <a:rPr lang="ar-SA" dirty="0"/>
              <a:t> : وتمثل المبلغ الذي يتوقع الحصول عليه عند الاستغناء عن الاصل بانتهاء عمره الانتاجي. </a:t>
            </a:r>
            <a:endParaRPr lang="en-US" dirty="0"/>
          </a:p>
          <a:p>
            <a:endParaRPr lang="ar-IQ" sz="2800" dirty="0" smtClean="0">
              <a:cs typeface="PT Bold Heading" panose="02010400000000000000" pitchFamily="2" charset="-78"/>
            </a:endParaRPr>
          </a:p>
          <a:p>
            <a:pPr algn="just">
              <a:buFont typeface="Wingdings" panose="05000000000000000000" pitchFamily="2" charset="2"/>
              <a:buChar char="q"/>
            </a:pPr>
            <a:endParaRPr lang="en-US" sz="2800" dirty="0">
              <a:cs typeface="PT Bold Heading" panose="02010400000000000000" pitchFamily="2" charset="-78"/>
            </a:endParaRPr>
          </a:p>
        </p:txBody>
      </p:sp>
      <p:sp>
        <p:nvSpPr>
          <p:cNvPr id="5122" name="Rectangle 2"/>
          <p:cNvSpPr>
            <a:spLocks noGrp="1" noChangeArrowheads="1"/>
          </p:cNvSpPr>
          <p:nvPr>
            <p:ph type="title"/>
          </p:nvPr>
        </p:nvSpPr>
        <p:spPr>
          <a:xfrm>
            <a:off x="468313" y="260648"/>
            <a:ext cx="8229600" cy="1224136"/>
          </a:xfrm>
        </p:spPr>
        <p:txBody>
          <a:bodyPr>
            <a:noAutofit/>
          </a:bodyPr>
          <a:lstStyle/>
          <a:p>
            <a:pPr algn="ctr"/>
            <a:r>
              <a:rPr lang="ar-SA" u="sng" dirty="0">
                <a:effectLst/>
              </a:rPr>
              <a:t>العوامل التي تحدد قسط الاندثار </a:t>
            </a:r>
            <a:r>
              <a:rPr lang="en-US" sz="3600" dirty="0">
                <a:cs typeface="PT Bold Heading" panose="02010400000000000000" pitchFamily="2" charset="-78"/>
              </a:rPr>
              <a:t/>
            </a:r>
            <a:br>
              <a:rPr lang="en-US" sz="3600" dirty="0">
                <a:cs typeface="PT Bold Heading" panose="02010400000000000000" pitchFamily="2" charset="-78"/>
              </a:rPr>
            </a:br>
            <a:endParaRPr lang="en-US" sz="3600" dirty="0">
              <a:effectLst/>
              <a:cs typeface="PT Bold Heading" panose="02010400000000000000" pitchFamily="2" charset="-78"/>
            </a:endParaRPr>
          </a:p>
        </p:txBody>
      </p:sp>
    </p:spTree>
    <p:extLst>
      <p:ext uri="{BB962C8B-B14F-4D97-AF65-F5344CB8AC3E}">
        <p14:creationId xmlns:p14="http://schemas.microsoft.com/office/powerpoint/2010/main" val="3494320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340768"/>
            <a:ext cx="8229600" cy="5040560"/>
          </a:xfrm>
        </p:spPr>
        <p:txBody>
          <a:bodyPr>
            <a:normAutofit fontScale="92500" lnSpcReduction="20000"/>
          </a:bodyPr>
          <a:lstStyle/>
          <a:p>
            <a:r>
              <a:rPr lang="ar-SA" dirty="0"/>
              <a:t>هنالك عدة طرق لاحتساب الاندثار وكل طريقة تختلف عن الاخرى وتظهر رقما مختلفا للاندثار، ومن الطرق المستخدمة لاحتساب الاندثار هي:</a:t>
            </a:r>
            <a:endParaRPr lang="en-US" dirty="0"/>
          </a:p>
          <a:p>
            <a:pPr lvl="0"/>
            <a:r>
              <a:rPr lang="ar-SA" dirty="0"/>
              <a:t>طريقة النشاط (عدد الوحدات المنتجة)</a:t>
            </a:r>
            <a:endParaRPr lang="en-US" dirty="0"/>
          </a:p>
          <a:p>
            <a:pPr lvl="0"/>
            <a:r>
              <a:rPr lang="ar-SA" dirty="0"/>
              <a:t>طريقة القسط الثابت</a:t>
            </a:r>
            <a:endParaRPr lang="en-US" dirty="0"/>
          </a:p>
          <a:p>
            <a:pPr lvl="0"/>
            <a:r>
              <a:rPr lang="ar-SA" dirty="0"/>
              <a:t>الطرق ذات العبء المتناقص </a:t>
            </a:r>
            <a:endParaRPr lang="en-US" dirty="0"/>
          </a:p>
          <a:p>
            <a:pPr lvl="0"/>
            <a:r>
              <a:rPr lang="ar-SA" dirty="0"/>
              <a:t>طريقة مضاعف القسط الثابت</a:t>
            </a:r>
            <a:endParaRPr lang="en-US" dirty="0"/>
          </a:p>
          <a:p>
            <a:pPr lvl="0"/>
            <a:r>
              <a:rPr lang="ar-SA" dirty="0"/>
              <a:t> طريقة مجموع ارقام سنوات العمر</a:t>
            </a:r>
            <a:endParaRPr lang="en-US" dirty="0"/>
          </a:p>
          <a:p>
            <a:r>
              <a:rPr lang="ar-SA" dirty="0"/>
              <a:t>ولتوضيح هذه الطرق نفترض ان احد الشركات اشترت الة بتاريخ 1/1/2000 وكانت البيانات الخاصة بتلك الالة كما يلي:</a:t>
            </a:r>
            <a:endParaRPr lang="en-US" dirty="0"/>
          </a:p>
          <a:p>
            <a:pPr marL="109728" indent="0">
              <a:buNone/>
            </a:pPr>
            <a:r>
              <a:rPr lang="ar-SA" dirty="0"/>
              <a:t>تكلفة الالة 500000 دينار، العمر الانتاجي للآلة 5 سنوات، قيمة انقاض الالة 50000 دينار، العمر الانتاجي للألة بالساعات 30000 ساعة </a:t>
            </a:r>
            <a:endParaRPr lang="en-US" dirty="0"/>
          </a:p>
          <a:p>
            <a:r>
              <a:rPr lang="ar-SA" dirty="0"/>
              <a:t>المطلوب / احتساب الاندثار المتراكم للآلة وتسجيل القيود اللازمة اذا علمت ان الالة استخدمت لمدة 4000 ساعة خلال السنة الحالية</a:t>
            </a:r>
            <a:endParaRPr lang="en-US" dirty="0"/>
          </a:p>
          <a:p>
            <a:pPr marL="109728" indent="0" algn="just">
              <a:buNone/>
            </a:pPr>
            <a:r>
              <a:rPr lang="ar-SA" dirty="0" smtClean="0"/>
              <a:t> </a:t>
            </a:r>
            <a:endParaRPr lang="en-US" sz="4800" dirty="0">
              <a:cs typeface="PT Bold Heading" panose="02010400000000000000" pitchFamily="2" charset="-78"/>
            </a:endParaRPr>
          </a:p>
        </p:txBody>
      </p:sp>
      <p:sp>
        <p:nvSpPr>
          <p:cNvPr id="5122" name="Rectangle 2"/>
          <p:cNvSpPr>
            <a:spLocks noGrp="1" noChangeArrowheads="1"/>
          </p:cNvSpPr>
          <p:nvPr>
            <p:ph type="title"/>
          </p:nvPr>
        </p:nvSpPr>
        <p:spPr>
          <a:xfrm>
            <a:off x="468313" y="260648"/>
            <a:ext cx="8229600" cy="1296144"/>
          </a:xfrm>
        </p:spPr>
        <p:txBody>
          <a:bodyPr>
            <a:noAutofit/>
          </a:bodyPr>
          <a:lstStyle/>
          <a:p>
            <a:pPr algn="ctr"/>
            <a:r>
              <a:rPr lang="ar-SA" u="sng" dirty="0">
                <a:effectLst/>
              </a:rPr>
              <a:t>طرق احتساب الاندثار </a:t>
            </a:r>
            <a:r>
              <a:rPr lang="en-US" dirty="0">
                <a:effectLst/>
              </a:rPr>
              <a:t/>
            </a:r>
            <a:br>
              <a:rPr lang="en-US" dirty="0">
                <a:effectLst/>
              </a:rPr>
            </a:br>
            <a:endParaRPr lang="en-US" sz="3600" dirty="0">
              <a:effectLst/>
              <a:cs typeface="PT Bold Heading" panose="02010400000000000000" pitchFamily="2" charset="-78"/>
            </a:endParaRPr>
          </a:p>
        </p:txBody>
      </p:sp>
    </p:spTree>
    <p:extLst>
      <p:ext uri="{BB962C8B-B14F-4D97-AF65-F5344CB8AC3E}">
        <p14:creationId xmlns:p14="http://schemas.microsoft.com/office/powerpoint/2010/main" val="1658735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340768"/>
            <a:ext cx="8229600" cy="5040560"/>
          </a:xfrm>
        </p:spPr>
        <p:txBody>
          <a:bodyPr>
            <a:normAutofit/>
          </a:bodyPr>
          <a:lstStyle/>
          <a:p>
            <a:pPr lvl="0"/>
            <a:r>
              <a:rPr lang="ar-SA" b="1" dirty="0"/>
              <a:t>:</a:t>
            </a:r>
            <a:r>
              <a:rPr lang="ar-SA" dirty="0"/>
              <a:t> تقوم هذه الطريقة للاندثار </a:t>
            </a:r>
            <a:r>
              <a:rPr lang="ar-SA" dirty="0" err="1"/>
              <a:t>إستناداً</a:t>
            </a:r>
            <a:r>
              <a:rPr lang="ar-SA" dirty="0"/>
              <a:t> إلى حجم النشاط باحتساب عدد الوحدات المنتجة (أو عدد الكيلومترات المقطوعة بالنسبة للسيارات) خلال السنة، فهي تحتسب اندثار ثابت لكل وحدة ينتجها الأصل (أو كيلو متر قطعته السيارة) خلال عمره الإنتاجي بالكامل. </a:t>
            </a:r>
            <a:endParaRPr lang="ar-IQ" dirty="0" smtClean="0"/>
          </a:p>
          <a:p>
            <a:pPr marL="109728" lvl="0" indent="0">
              <a:buNone/>
            </a:pPr>
            <a:endParaRPr lang="ar-IQ" dirty="0"/>
          </a:p>
          <a:p>
            <a:pPr marL="109728" lvl="0" indent="0">
              <a:buNone/>
            </a:pPr>
            <a:endParaRPr lang="en-US" dirty="0"/>
          </a:p>
        </p:txBody>
      </p:sp>
      <p:sp>
        <p:nvSpPr>
          <p:cNvPr id="5122" name="Rectangle 2"/>
          <p:cNvSpPr>
            <a:spLocks noGrp="1" noChangeArrowheads="1"/>
          </p:cNvSpPr>
          <p:nvPr>
            <p:ph type="title"/>
          </p:nvPr>
        </p:nvSpPr>
        <p:spPr>
          <a:xfrm>
            <a:off x="468313" y="260648"/>
            <a:ext cx="8229600" cy="1296144"/>
          </a:xfrm>
        </p:spPr>
        <p:txBody>
          <a:bodyPr>
            <a:noAutofit/>
          </a:bodyPr>
          <a:lstStyle/>
          <a:p>
            <a:pPr algn="ctr"/>
            <a:r>
              <a:rPr lang="ar-IQ" sz="3600" dirty="0" smtClean="0">
                <a:effectLst/>
                <a:cs typeface="PT Bold Heading" panose="02010400000000000000" pitchFamily="2" charset="-78"/>
              </a:rPr>
              <a:t>طريقة النشاط(عدد الوحدات المنتجة)</a:t>
            </a:r>
            <a:endParaRPr lang="en-US" sz="3600" dirty="0">
              <a:effectLst/>
              <a:cs typeface="PT Bold Heading" panose="02010400000000000000" pitchFamily="2" charset="-78"/>
            </a:endParaRPr>
          </a:p>
        </p:txBody>
      </p:sp>
      <p:graphicFrame>
        <p:nvGraphicFramePr>
          <p:cNvPr id="7" name="جدول 6"/>
          <p:cNvGraphicFramePr>
            <a:graphicFrameLocks noGrp="1"/>
          </p:cNvGraphicFramePr>
          <p:nvPr>
            <p:extLst>
              <p:ext uri="{D42A27DB-BD31-4B8C-83A1-F6EECF244321}">
                <p14:modId xmlns:p14="http://schemas.microsoft.com/office/powerpoint/2010/main" val="3441776341"/>
              </p:ext>
            </p:extLst>
          </p:nvPr>
        </p:nvGraphicFramePr>
        <p:xfrm>
          <a:off x="758153" y="3530757"/>
          <a:ext cx="7414247" cy="1537162"/>
        </p:xfrm>
        <a:graphic>
          <a:graphicData uri="http://schemas.openxmlformats.org/drawingml/2006/table">
            <a:tbl>
              <a:tblPr rtl="1" firstRow="1" firstCol="1" bandRow="1">
                <a:tableStyleId>{5C22544A-7EE6-4342-B048-85BDC9FD1C3A}</a:tableStyleId>
              </a:tblPr>
              <a:tblGrid>
                <a:gridCol w="2694373">
                  <a:extLst>
                    <a:ext uri="{9D8B030D-6E8A-4147-A177-3AD203B41FA5}">
                      <a16:colId xmlns:a16="http://schemas.microsoft.com/office/drawing/2014/main" val="222383922"/>
                    </a:ext>
                  </a:extLst>
                </a:gridCol>
                <a:gridCol w="2694373">
                  <a:extLst>
                    <a:ext uri="{9D8B030D-6E8A-4147-A177-3AD203B41FA5}">
                      <a16:colId xmlns:a16="http://schemas.microsoft.com/office/drawing/2014/main" val="3716405379"/>
                    </a:ext>
                  </a:extLst>
                </a:gridCol>
                <a:gridCol w="2025501">
                  <a:extLst>
                    <a:ext uri="{9D8B030D-6E8A-4147-A177-3AD203B41FA5}">
                      <a16:colId xmlns:a16="http://schemas.microsoft.com/office/drawing/2014/main" val="4111190552"/>
                    </a:ext>
                  </a:extLst>
                </a:gridCol>
              </a:tblGrid>
              <a:tr h="768581">
                <a:tc rowSpan="2">
                  <a:txBody>
                    <a:bodyPr/>
                    <a:lstStyle/>
                    <a:p>
                      <a:pPr algn="ctr" rtl="1">
                        <a:spcAft>
                          <a:spcPts val="0"/>
                        </a:spcAft>
                      </a:pPr>
                      <a:r>
                        <a:rPr lang="ar-SA" sz="1400">
                          <a:effectLst/>
                        </a:rPr>
                        <a:t>مصروف الاندثار السنوي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1">
                        <a:spcAft>
                          <a:spcPts val="0"/>
                        </a:spcAft>
                      </a:pPr>
                      <a:r>
                        <a:rPr lang="ar-SA" sz="1400">
                          <a:effectLst/>
                        </a:rPr>
                        <a:t>(تكلفة الاصل – قيمة الانقاض)</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r" rtl="1">
                        <a:spcAft>
                          <a:spcPts val="0"/>
                        </a:spcAft>
                      </a:pPr>
                      <a:r>
                        <a:rPr lang="ar-SA" sz="1400">
                          <a:effectLst/>
                        </a:rPr>
                        <a:t>× الساعات المستخدمة للفترة الحالية</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52518729"/>
                  </a:ext>
                </a:extLst>
              </a:tr>
              <a:tr h="768581">
                <a:tc vMerge="1">
                  <a:txBody>
                    <a:bodyPr/>
                    <a:lstStyle/>
                    <a:p>
                      <a:endParaRPr lang="en-US"/>
                    </a:p>
                  </a:txBody>
                  <a:tcPr/>
                </a:tc>
                <a:tc>
                  <a:txBody>
                    <a:bodyPr/>
                    <a:lstStyle/>
                    <a:p>
                      <a:pPr algn="ctr" rtl="1">
                        <a:spcAft>
                          <a:spcPts val="0"/>
                        </a:spcAft>
                      </a:pPr>
                      <a:r>
                        <a:rPr lang="ar-SA" sz="1400" dirty="0">
                          <a:effectLst/>
                        </a:rPr>
                        <a:t>اجمالي الساعات المقدرة</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729105159"/>
                  </a:ext>
                </a:extLst>
              </a:tr>
            </a:tbl>
          </a:graphicData>
        </a:graphic>
      </p:graphicFrame>
      <p:sp>
        <p:nvSpPr>
          <p:cNvPr id="8" name="Rectangle 3"/>
          <p:cNvSpPr>
            <a:spLocks noChangeArrowheads="1"/>
          </p:cNvSpPr>
          <p:nvPr/>
        </p:nvSpPr>
        <p:spPr bwMode="auto">
          <a:xfrm>
            <a:off x="1539875" y="3530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en-US" sz="1400" b="0" i="0" u="none" strike="noStrike" cap="none" normalizeH="0" baseline="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ويتم احتساب قسط الاندثار السنوي وفق القانون التالي: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9422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052736"/>
            <a:ext cx="8229600" cy="5328592"/>
          </a:xfrm>
        </p:spPr>
        <p:txBody>
          <a:bodyPr>
            <a:normAutofit/>
          </a:bodyPr>
          <a:lstStyle/>
          <a:p>
            <a:pPr lvl="0"/>
            <a:r>
              <a:rPr lang="ar-SA" dirty="0"/>
              <a:t>تعتمد هذه الطريقة على فرض استفادة سنوات عمر الاصل من خدماته بشكل متساوي، أي تحميل كل سنة بنفس القسط . وهذا يعني ان قسط الاندثار للسنة الاولى للأصل يكون مساوي لقسط اندثاره في السنة الاخيرة من عمره الانتاجي. </a:t>
            </a:r>
            <a:endParaRPr lang="ar-IQ" dirty="0" smtClean="0"/>
          </a:p>
          <a:p>
            <a:pPr lvl="0"/>
            <a:r>
              <a:rPr lang="ar-IQ" dirty="0" smtClean="0"/>
              <a:t>يتم احتساب الاندثار وفقا لهذه الطريقة : </a:t>
            </a:r>
          </a:p>
          <a:p>
            <a:pPr lvl="0"/>
            <a:endParaRPr lang="ar-IQ" dirty="0" smtClean="0"/>
          </a:p>
          <a:p>
            <a:pPr marL="109728" lvl="0" indent="0">
              <a:buNone/>
            </a:pPr>
            <a:endParaRPr lang="en-US" dirty="0"/>
          </a:p>
        </p:txBody>
      </p:sp>
      <p:sp>
        <p:nvSpPr>
          <p:cNvPr id="5122" name="Rectangle 2"/>
          <p:cNvSpPr>
            <a:spLocks noGrp="1" noChangeArrowheads="1"/>
          </p:cNvSpPr>
          <p:nvPr>
            <p:ph type="title"/>
          </p:nvPr>
        </p:nvSpPr>
        <p:spPr>
          <a:xfrm>
            <a:off x="468313" y="116632"/>
            <a:ext cx="8229600" cy="792088"/>
          </a:xfrm>
        </p:spPr>
        <p:txBody>
          <a:bodyPr>
            <a:normAutofit/>
          </a:bodyPr>
          <a:lstStyle/>
          <a:p>
            <a:pPr algn="ctr"/>
            <a:r>
              <a:rPr lang="ar-IQ" dirty="0" smtClean="0">
                <a:effectLst/>
              </a:rPr>
              <a:t>طريقة القسط الثابت</a:t>
            </a:r>
            <a:endParaRPr lang="en-US" dirty="0">
              <a:effectLst/>
            </a:endParaRPr>
          </a:p>
        </p:txBody>
      </p:sp>
      <p:graphicFrame>
        <p:nvGraphicFramePr>
          <p:cNvPr id="3" name="جدول 2"/>
          <p:cNvGraphicFramePr>
            <a:graphicFrameLocks noGrp="1"/>
          </p:cNvGraphicFramePr>
          <p:nvPr>
            <p:extLst>
              <p:ext uri="{D42A27DB-BD31-4B8C-83A1-F6EECF244321}">
                <p14:modId xmlns:p14="http://schemas.microsoft.com/office/powerpoint/2010/main" val="1205692560"/>
              </p:ext>
            </p:extLst>
          </p:nvPr>
        </p:nvGraphicFramePr>
        <p:xfrm>
          <a:off x="1907704" y="3759647"/>
          <a:ext cx="6362588" cy="1152128"/>
        </p:xfrm>
        <a:graphic>
          <a:graphicData uri="http://schemas.openxmlformats.org/drawingml/2006/table">
            <a:tbl>
              <a:tblPr rtl="1" firstRow="1" firstCol="1" bandRow="1">
                <a:tableStyleId>{5C22544A-7EE6-4342-B048-85BDC9FD1C3A}</a:tableStyleId>
              </a:tblPr>
              <a:tblGrid>
                <a:gridCol w="3181294">
                  <a:extLst>
                    <a:ext uri="{9D8B030D-6E8A-4147-A177-3AD203B41FA5}">
                      <a16:colId xmlns:a16="http://schemas.microsoft.com/office/drawing/2014/main" val="3180050717"/>
                    </a:ext>
                  </a:extLst>
                </a:gridCol>
                <a:gridCol w="3181294">
                  <a:extLst>
                    <a:ext uri="{9D8B030D-6E8A-4147-A177-3AD203B41FA5}">
                      <a16:colId xmlns:a16="http://schemas.microsoft.com/office/drawing/2014/main" val="1167384161"/>
                    </a:ext>
                  </a:extLst>
                </a:gridCol>
              </a:tblGrid>
              <a:tr h="768085">
                <a:tc rowSpan="2">
                  <a:txBody>
                    <a:bodyPr/>
                    <a:lstStyle/>
                    <a:p>
                      <a:pPr algn="ctr" rtl="1">
                        <a:spcAft>
                          <a:spcPts val="0"/>
                        </a:spcAft>
                      </a:pPr>
                      <a:r>
                        <a:rPr lang="ar-SA" sz="1400">
                          <a:effectLst/>
                        </a:rPr>
                        <a:t>مصروف الاندثار السنوي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1">
                        <a:spcAft>
                          <a:spcPts val="0"/>
                        </a:spcAft>
                      </a:pPr>
                      <a:r>
                        <a:rPr lang="ar-SA" sz="1400" dirty="0">
                          <a:effectLst/>
                        </a:rPr>
                        <a:t>(تكلفة الاصل – قيمة الانقاض)</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53030139"/>
                  </a:ext>
                </a:extLst>
              </a:tr>
              <a:tr h="384043">
                <a:tc vMerge="1">
                  <a:txBody>
                    <a:bodyPr/>
                    <a:lstStyle/>
                    <a:p>
                      <a:endParaRPr lang="en-US"/>
                    </a:p>
                  </a:txBody>
                  <a:tcPr/>
                </a:tc>
                <a:tc>
                  <a:txBody>
                    <a:bodyPr/>
                    <a:lstStyle/>
                    <a:p>
                      <a:pPr algn="ctr" rtl="1">
                        <a:spcAft>
                          <a:spcPts val="0"/>
                        </a:spcAft>
                      </a:pPr>
                      <a:r>
                        <a:rPr lang="ar-SA" sz="1400" dirty="0">
                          <a:effectLst/>
                        </a:rPr>
                        <a:t>العمر الانتاجي للأصل</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93086767"/>
                  </a:ext>
                </a:extLst>
              </a:tr>
            </a:tbl>
          </a:graphicData>
        </a:graphic>
      </p:graphicFrame>
      <p:sp>
        <p:nvSpPr>
          <p:cNvPr id="4" name="Rectangle 1"/>
          <p:cNvSpPr>
            <a:spLocks noChangeArrowheads="1"/>
          </p:cNvSpPr>
          <p:nvPr/>
        </p:nvSpPr>
        <p:spPr bwMode="auto">
          <a:xfrm>
            <a:off x="1547664" y="3123188"/>
            <a:ext cx="6722629"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8325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052736"/>
            <a:ext cx="8229600" cy="5328592"/>
          </a:xfrm>
        </p:spPr>
        <p:txBody>
          <a:bodyPr>
            <a:normAutofit/>
          </a:bodyPr>
          <a:lstStyle/>
          <a:p>
            <a:pPr lvl="0" algn="just">
              <a:lnSpc>
                <a:spcPct val="150000"/>
              </a:lnSpc>
              <a:buFont typeface="Wingdings" panose="05000000000000000000" pitchFamily="2" charset="2"/>
              <a:buChar char="ü"/>
            </a:pPr>
            <a:r>
              <a:rPr lang="ar-SA" b="1" dirty="0"/>
              <a:t>الطرق ذات العبء المتناقص :</a:t>
            </a:r>
            <a:r>
              <a:rPr lang="ar-SA" dirty="0"/>
              <a:t> تقوم هذه الطرق على التعجيل في احتساب اندثار الأصل في السنوات الأولى من عمره الإنتاجي، ويتناقص مبلغ الاندثار كلما استخدم الأصل أكثر خلال عمره الإنتاجي وذلك لمقابلة الزيادة المستمرة في صيانة الأصل كلما قل المتبقي من عمره الإنتاجي، ويندرج تحت هذه الطرق كل من </a:t>
            </a:r>
            <a:r>
              <a:rPr lang="ar-SA" dirty="0" smtClean="0"/>
              <a:t>الطرق</a:t>
            </a:r>
            <a:r>
              <a:rPr lang="ar-IQ" dirty="0" smtClean="0"/>
              <a:t> الاتية :</a:t>
            </a:r>
          </a:p>
          <a:p>
            <a:pPr lvl="0" algn="just">
              <a:lnSpc>
                <a:spcPct val="150000"/>
              </a:lnSpc>
              <a:buFont typeface="Wingdings" panose="05000000000000000000" pitchFamily="2" charset="2"/>
              <a:buChar char="ü"/>
            </a:pPr>
            <a:r>
              <a:rPr lang="ar-SA" b="1" dirty="0"/>
              <a:t>طريقة مضاعف القسط الثابت : </a:t>
            </a:r>
            <a:r>
              <a:rPr lang="ar-SA" dirty="0"/>
              <a:t>حسب هذه الطريقة يتم مضاعفة معدل القسط الثابت ومن ثم ضربه في القيمة الدفترية للأصل مع ملاحظة عدم اخذ القيمة </a:t>
            </a:r>
            <a:r>
              <a:rPr lang="ar-SA" dirty="0" err="1"/>
              <a:t>البيعية</a:t>
            </a:r>
            <a:r>
              <a:rPr lang="ar-SA" dirty="0"/>
              <a:t> للأنقاض في الاعتبار</a:t>
            </a:r>
            <a:endParaRPr lang="en-US" sz="3600" dirty="0">
              <a:cs typeface="PT Bold Heading" panose="02010400000000000000" pitchFamily="2" charset="-78"/>
            </a:endParaRPr>
          </a:p>
        </p:txBody>
      </p:sp>
      <p:sp>
        <p:nvSpPr>
          <p:cNvPr id="5122" name="Rectangle 2"/>
          <p:cNvSpPr>
            <a:spLocks noGrp="1" noChangeArrowheads="1"/>
          </p:cNvSpPr>
          <p:nvPr>
            <p:ph type="title"/>
          </p:nvPr>
        </p:nvSpPr>
        <p:spPr>
          <a:xfrm>
            <a:off x="468313" y="116632"/>
            <a:ext cx="8229600" cy="792088"/>
          </a:xfrm>
        </p:spPr>
        <p:txBody>
          <a:bodyPr>
            <a:normAutofit/>
          </a:bodyPr>
          <a:lstStyle/>
          <a:p>
            <a:pPr algn="ctr"/>
            <a:r>
              <a:rPr lang="ar-IQ" sz="4400" dirty="0" smtClean="0">
                <a:effectLst/>
                <a:cs typeface="PT Bold Heading" panose="02010400000000000000" pitchFamily="2" charset="-78"/>
              </a:rPr>
              <a:t>الطرق ذات العبء المتناقص</a:t>
            </a:r>
            <a:endParaRPr lang="en-US" sz="4400" dirty="0">
              <a:effectLst/>
              <a:cs typeface="PT Bold Heading" panose="02010400000000000000" pitchFamily="2" charset="-78"/>
            </a:endParaRPr>
          </a:p>
        </p:txBody>
      </p:sp>
    </p:spTree>
    <p:extLst>
      <p:ext uri="{BB962C8B-B14F-4D97-AF65-F5344CB8AC3E}">
        <p14:creationId xmlns:p14="http://schemas.microsoft.com/office/powerpoint/2010/main" val="4091349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109728" lvl="0" indent="0" algn="ctr">
              <a:buNone/>
            </a:pPr>
            <a:r>
              <a:rPr lang="ar-SA" b="1" dirty="0"/>
              <a:t>طريقة مجموع ارقام السنوات : </a:t>
            </a:r>
            <a:r>
              <a:rPr lang="ar-SA" dirty="0"/>
              <a:t>وهي الطريقة الثانية من طرق القسط المتناقص والذي يكون فيه مصروف الاندثار للسنوات الاولى اكبر من السنوات الاخيرة ويتم استخراج مصروف الاندثار وفق القانون التالي: </a:t>
            </a:r>
            <a:endParaRPr lang="en-US" dirty="0"/>
          </a:p>
          <a:p>
            <a:pPr marL="109728" indent="0" algn="ctr">
              <a:buNone/>
            </a:pPr>
            <a:endParaRPr lang="ar-SA" sz="8000" b="1" dirty="0">
              <a:effectLst>
                <a:outerShdw blurRad="38100" dist="38100" dir="2700000" algn="tl">
                  <a:srgbClr val="000000">
                    <a:alpha val="43137"/>
                  </a:srgbClr>
                </a:outerShdw>
              </a:effectLst>
            </a:endParaRPr>
          </a:p>
        </p:txBody>
      </p:sp>
      <p:graphicFrame>
        <p:nvGraphicFramePr>
          <p:cNvPr id="3" name="جدول 2"/>
          <p:cNvGraphicFramePr>
            <a:graphicFrameLocks noGrp="1"/>
          </p:cNvGraphicFramePr>
          <p:nvPr>
            <p:extLst>
              <p:ext uri="{D42A27DB-BD31-4B8C-83A1-F6EECF244321}">
                <p14:modId xmlns:p14="http://schemas.microsoft.com/office/powerpoint/2010/main" val="3885232466"/>
              </p:ext>
            </p:extLst>
          </p:nvPr>
        </p:nvGraphicFramePr>
        <p:xfrm>
          <a:off x="1079613" y="3424269"/>
          <a:ext cx="6984773" cy="640080"/>
        </p:xfrm>
        <a:graphic>
          <a:graphicData uri="http://schemas.openxmlformats.org/drawingml/2006/table">
            <a:tbl>
              <a:tblPr rtl="1" firstRow="1" firstCol="1" bandRow="1">
                <a:tableStyleId>{5C22544A-7EE6-4342-B048-85BDC9FD1C3A}</a:tableStyleId>
              </a:tblPr>
              <a:tblGrid>
                <a:gridCol w="2272077">
                  <a:extLst>
                    <a:ext uri="{9D8B030D-6E8A-4147-A177-3AD203B41FA5}">
                      <a16:colId xmlns:a16="http://schemas.microsoft.com/office/drawing/2014/main" val="3588707487"/>
                    </a:ext>
                  </a:extLst>
                </a:gridCol>
                <a:gridCol w="2440619">
                  <a:extLst>
                    <a:ext uri="{9D8B030D-6E8A-4147-A177-3AD203B41FA5}">
                      <a16:colId xmlns:a16="http://schemas.microsoft.com/office/drawing/2014/main" val="3502336912"/>
                    </a:ext>
                  </a:extLst>
                </a:gridCol>
                <a:gridCol w="2272077">
                  <a:extLst>
                    <a:ext uri="{9D8B030D-6E8A-4147-A177-3AD203B41FA5}">
                      <a16:colId xmlns:a16="http://schemas.microsoft.com/office/drawing/2014/main" val="595104465"/>
                    </a:ext>
                  </a:extLst>
                </a:gridCol>
              </a:tblGrid>
              <a:tr h="0">
                <a:tc rowSpan="2">
                  <a:txBody>
                    <a:bodyPr/>
                    <a:lstStyle/>
                    <a:p>
                      <a:pPr algn="ctr" rtl="1">
                        <a:spcAft>
                          <a:spcPts val="0"/>
                        </a:spcAft>
                      </a:pPr>
                      <a:r>
                        <a:rPr lang="ar-SA" sz="1400" dirty="0">
                          <a:effectLst/>
                        </a:rPr>
                        <a:t>مصروف الاندثار السنوي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rtl="1">
                        <a:spcAft>
                          <a:spcPts val="0"/>
                        </a:spcAft>
                      </a:pPr>
                      <a:r>
                        <a:rPr lang="ar-SA" sz="1400">
                          <a:effectLst/>
                        </a:rPr>
                        <a:t>(تكلفة الاصل – قيمة الانقاض)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1">
                        <a:spcAft>
                          <a:spcPts val="0"/>
                        </a:spcAft>
                      </a:pPr>
                      <a:r>
                        <a:rPr lang="ar-SA" sz="1400">
                          <a:effectLst/>
                        </a:rPr>
                        <a:t>عدد السنوات الباقية من عمر الاصل بداية السنة</a:t>
                      </a:r>
                      <a:endParaRPr lang="en-US"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35674779"/>
                  </a:ext>
                </a:extLst>
              </a:tr>
              <a:tr h="0">
                <a:tc vMerge="1">
                  <a:txBody>
                    <a:bodyPr/>
                    <a:lstStyle/>
                    <a:p>
                      <a:endParaRPr lang="en-US"/>
                    </a:p>
                  </a:txBody>
                  <a:tcPr/>
                </a:tc>
                <a:tc vMerge="1">
                  <a:txBody>
                    <a:bodyPr/>
                    <a:lstStyle/>
                    <a:p>
                      <a:endParaRPr lang="en-US"/>
                    </a:p>
                  </a:txBody>
                  <a:tcPr/>
                </a:tc>
                <a:tc>
                  <a:txBody>
                    <a:bodyPr/>
                    <a:lstStyle/>
                    <a:p>
                      <a:pPr algn="ctr" rtl="1">
                        <a:spcAft>
                          <a:spcPts val="0"/>
                        </a:spcAft>
                      </a:pPr>
                      <a:r>
                        <a:rPr lang="ar-SA" sz="1400" dirty="0">
                          <a:effectLst/>
                        </a:rPr>
                        <a:t>مجموع سنوات عمر الاصل</a:t>
                      </a:r>
                      <a:endParaRPr lang="en-US"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06982273"/>
                  </a:ext>
                </a:extLst>
              </a:tr>
            </a:tbl>
          </a:graphicData>
        </a:graphic>
      </p:graphicFrame>
    </p:spTree>
    <p:extLst>
      <p:ext uri="{BB962C8B-B14F-4D97-AF65-F5344CB8AC3E}">
        <p14:creationId xmlns:p14="http://schemas.microsoft.com/office/powerpoint/2010/main" val="4226622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a:t>يتم </a:t>
            </a:r>
            <a:r>
              <a:rPr lang="ar-SA" dirty="0" err="1"/>
              <a:t>الإستغناء</a:t>
            </a:r>
            <a:r>
              <a:rPr lang="ar-SA" dirty="0"/>
              <a:t> عن الأصول الثابتة لعدة أسباب منها أن يكون الأصل قد استهلك أو تقادم أو بسبب التغير في خطط المشروع وأياً كانت الأسباب، فإن أشكال </a:t>
            </a:r>
            <a:r>
              <a:rPr lang="ar-SA" dirty="0" err="1"/>
              <a:t>الإستغناء</a:t>
            </a:r>
            <a:r>
              <a:rPr lang="ar-SA" dirty="0"/>
              <a:t> عن الأصول الثابتة هي:</a:t>
            </a:r>
            <a:endParaRPr lang="en-US" dirty="0"/>
          </a:p>
          <a:p>
            <a:pPr lvl="0"/>
            <a:r>
              <a:rPr lang="ar-SA" u="sng" dirty="0"/>
              <a:t>شـطب الأصول الثابتة:</a:t>
            </a:r>
            <a:r>
              <a:rPr lang="ar-SA" dirty="0"/>
              <a:t> وعليه أن يتم شطب الأصل إما في نهاية عمره الإنتاجي أو قبل نهاية عمره الإنتاجي ولأي سبب فإن ذلك يجعله خردة، ويتم ذلك محاسبياً بجعل مخصص الاندثار المتراكم للأصل مديناً لإقفاله وإزالته من الحسابات، والأصل دائناً لنفس السبب.</a:t>
            </a:r>
            <a:endParaRPr lang="en-US" dirty="0"/>
          </a:p>
        </p:txBody>
      </p:sp>
      <p:sp>
        <p:nvSpPr>
          <p:cNvPr id="3" name="عنوان 2"/>
          <p:cNvSpPr>
            <a:spLocks noGrp="1"/>
          </p:cNvSpPr>
          <p:nvPr>
            <p:ph type="title"/>
          </p:nvPr>
        </p:nvSpPr>
        <p:spPr/>
        <p:txBody>
          <a:bodyPr>
            <a:normAutofit fontScale="90000"/>
          </a:bodyPr>
          <a:lstStyle/>
          <a:p>
            <a:pPr algn="ctr"/>
            <a:r>
              <a:rPr lang="ar-SA" dirty="0">
                <a:effectLst/>
              </a:rPr>
              <a:t>الاستغناء عن الموجودات الثابتة (</a:t>
            </a:r>
            <a:r>
              <a:rPr lang="ar-SA" dirty="0" smtClean="0">
                <a:effectLst/>
              </a:rPr>
              <a:t>غير</a:t>
            </a:r>
            <a:r>
              <a:rPr lang="ar-IQ" dirty="0" smtClean="0">
                <a:effectLst/>
              </a:rPr>
              <a:t> المتداولة)</a:t>
            </a:r>
            <a:r>
              <a:rPr lang="ar-SA" dirty="0" smtClean="0">
                <a:effectLst/>
              </a:rPr>
              <a:t> </a:t>
            </a:r>
            <a:endParaRPr lang="en-US" dirty="0"/>
          </a:p>
        </p:txBody>
      </p:sp>
    </p:spTree>
    <p:extLst>
      <p:ext uri="{BB962C8B-B14F-4D97-AF65-F5344CB8AC3E}">
        <p14:creationId xmlns:p14="http://schemas.microsoft.com/office/powerpoint/2010/main" val="573643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lvl="0"/>
            <a:r>
              <a:rPr lang="ar-SA" u="sng" dirty="0"/>
              <a:t>بيع الأصول الثابتة</a:t>
            </a:r>
            <a:r>
              <a:rPr lang="ar-SA" dirty="0"/>
              <a:t> : قد تقوم الشركة ببيع الأصل الثابت لأي سبب كان أثناء فترة عمره الإنتاجي وبمقابل محدد (إما نقداً أو بورقة قبض أو بالأجل )، وفي جميع الحالات ينبغي على الشركة معرفة إذا كانت عملية البيع قد تمت بربح أو بخسارة. ولمعرفة ذلك ينبغي على الشركة مقارنة قيمة البيع مع القيمة الدفترية للأصل (كلفة الأصل مطروحاً منها مخصص الاندثار المتراكم للأصل حتى تاريخ البيع). فإذا كان سعر بيع الأصل أكبر من قيمته الدفترية فإن الشركة قد حققت ربحاً، وإذا كان العكس، أي أن سعر البيع أقل من القيمة الدفترية للأصل فإن الشركة قد حققت خسارة.</a:t>
            </a:r>
            <a:endParaRPr lang="en-US" dirty="0"/>
          </a:p>
        </p:txBody>
      </p:sp>
      <p:sp>
        <p:nvSpPr>
          <p:cNvPr id="3" name="عنوان 2"/>
          <p:cNvSpPr>
            <a:spLocks noGrp="1"/>
          </p:cNvSpPr>
          <p:nvPr>
            <p:ph type="title"/>
          </p:nvPr>
        </p:nvSpPr>
        <p:spPr/>
        <p:txBody>
          <a:bodyPr/>
          <a:lstStyle/>
          <a:p>
            <a:pPr algn="ctr"/>
            <a:r>
              <a:rPr lang="ar-IQ" dirty="0" smtClean="0"/>
              <a:t>بيع الأصول الثابتة </a:t>
            </a:r>
            <a:endParaRPr lang="en-US" dirty="0"/>
          </a:p>
        </p:txBody>
      </p:sp>
    </p:spTree>
    <p:extLst>
      <p:ext uri="{BB962C8B-B14F-4D97-AF65-F5344CB8AC3E}">
        <p14:creationId xmlns:p14="http://schemas.microsoft.com/office/powerpoint/2010/main" val="1617347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a:t>بفرض أن احد الشركات قد باعت الآلة التي كلفتها 6000 ديناراً ومخصص اندثارها المتراكم 4200 دينارا بمبلغ 1800 دينارا نقدا فإن قيد البيع سيكون</a:t>
            </a:r>
            <a:endParaRPr lang="en-US" dirty="0"/>
          </a:p>
          <a:p>
            <a:pPr marL="109728" indent="0">
              <a:buNone/>
            </a:pPr>
            <a:r>
              <a:rPr lang="ar-SA" dirty="0"/>
              <a:t>من مذكورين</a:t>
            </a:r>
            <a:endParaRPr lang="en-US" dirty="0"/>
          </a:p>
          <a:p>
            <a:pPr marL="109728" indent="0">
              <a:buNone/>
            </a:pPr>
            <a:r>
              <a:rPr lang="ar-SA" dirty="0"/>
              <a:t>4200 حـ / مخصص الاندثار المتراكم </a:t>
            </a:r>
            <a:r>
              <a:rPr lang="ar-SA" dirty="0" err="1"/>
              <a:t>للالة</a:t>
            </a:r>
            <a:r>
              <a:rPr lang="ar-SA" dirty="0"/>
              <a:t>  	</a:t>
            </a:r>
            <a:endParaRPr lang="en-US" dirty="0"/>
          </a:p>
          <a:p>
            <a:pPr marL="109728" indent="0">
              <a:buNone/>
            </a:pPr>
            <a:r>
              <a:rPr lang="ar-SA" dirty="0"/>
              <a:t>1800 حـ / الصندوق </a:t>
            </a:r>
            <a:endParaRPr lang="en-US" dirty="0"/>
          </a:p>
          <a:p>
            <a:pPr marL="109728" indent="0">
              <a:buNone/>
            </a:pPr>
            <a:r>
              <a:rPr lang="ar-SA" u="sng" dirty="0"/>
              <a:t>6000  الى حـ / الآلة</a:t>
            </a:r>
            <a:r>
              <a:rPr lang="en-US" u="sng" dirty="0"/>
              <a:t> </a:t>
            </a:r>
            <a:endParaRPr lang="en-US" dirty="0"/>
          </a:p>
        </p:txBody>
      </p:sp>
      <p:sp>
        <p:nvSpPr>
          <p:cNvPr id="3" name="عنوان 2"/>
          <p:cNvSpPr>
            <a:spLocks noGrp="1"/>
          </p:cNvSpPr>
          <p:nvPr>
            <p:ph type="title"/>
          </p:nvPr>
        </p:nvSpPr>
        <p:spPr/>
        <p:txBody>
          <a:bodyPr/>
          <a:lstStyle/>
          <a:p>
            <a:pPr algn="ctr"/>
            <a:r>
              <a:rPr lang="ar-IQ" dirty="0" smtClean="0"/>
              <a:t>مثال توضيحي</a:t>
            </a:r>
            <a:endParaRPr lang="en-US" dirty="0"/>
          </a:p>
        </p:txBody>
      </p:sp>
    </p:spTree>
    <p:extLst>
      <p:ext uri="{BB962C8B-B14F-4D97-AF65-F5344CB8AC3E}">
        <p14:creationId xmlns:p14="http://schemas.microsoft.com/office/powerpoint/2010/main" val="757503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459910"/>
            <a:ext cx="7772400" cy="5777402"/>
          </a:xfrm>
        </p:spPr>
        <p:txBody>
          <a:bodyPr>
            <a:normAutofit/>
          </a:bodyPr>
          <a:lstStyle/>
          <a:p>
            <a:pPr algn="ctr"/>
            <a:r>
              <a:rPr lang="ar-SA" dirty="0">
                <a:effectLst/>
              </a:rPr>
              <a:t>بسم الله الرحمن </a:t>
            </a:r>
            <a:r>
              <a:rPr lang="ar-SA" dirty="0" smtClean="0">
                <a:effectLst/>
              </a:rPr>
              <a:t>الرحيم</a:t>
            </a:r>
            <a:r>
              <a:rPr lang="ar-IQ" dirty="0">
                <a:effectLst/>
              </a:rPr>
              <a:t/>
            </a:r>
            <a:br>
              <a:rPr lang="ar-IQ" dirty="0">
                <a:effectLst/>
              </a:rPr>
            </a:br>
            <a:r>
              <a:rPr lang="ar-SA" dirty="0" smtClean="0">
                <a:effectLst/>
              </a:rPr>
              <a:t>﴿وَقُلْ </a:t>
            </a:r>
            <a:r>
              <a:rPr lang="ar-SA" dirty="0">
                <a:effectLst/>
              </a:rPr>
              <a:t>اعْمَلُوا فَسَيَرَى اللَّهُ عَمَلَكُمْ وَرَسُولُهُ وَالْمُؤْمِنُونَ </a:t>
            </a:r>
            <a:r>
              <a:rPr lang="ar-SA" dirty="0" smtClean="0">
                <a:effectLst/>
              </a:rPr>
              <a:t>﴾</a:t>
            </a:r>
            <a:r>
              <a:rPr lang="en-US" dirty="0">
                <a:effectLst/>
              </a:rPr>
              <a:t/>
            </a:r>
            <a:br>
              <a:rPr lang="en-US" dirty="0">
                <a:effectLst/>
              </a:rPr>
            </a:br>
            <a:r>
              <a:rPr lang="ar-SA" sz="3600" dirty="0">
                <a:effectLst/>
              </a:rPr>
              <a:t>صدق الله العلي العظيم</a:t>
            </a:r>
            <a:r>
              <a:rPr lang="en-US" sz="3600" dirty="0">
                <a:effectLst/>
              </a:rPr>
              <a:t/>
            </a:r>
            <a:br>
              <a:rPr lang="en-US" sz="3600" dirty="0">
                <a:effectLst/>
              </a:rPr>
            </a:br>
            <a:r>
              <a:rPr lang="ar-IQ" dirty="0" smtClean="0">
                <a:effectLst/>
              </a:rPr>
              <a:t>                      </a:t>
            </a:r>
            <a:r>
              <a:rPr lang="ar-SA" sz="3600" dirty="0" smtClean="0">
                <a:effectLst/>
              </a:rPr>
              <a:t>سورة </a:t>
            </a:r>
            <a:r>
              <a:rPr lang="ar-SA" sz="3600" dirty="0">
                <a:effectLst/>
              </a:rPr>
              <a:t>التوبة </a:t>
            </a:r>
            <a:r>
              <a:rPr lang="ar-SA" sz="3600" dirty="0" err="1">
                <a:effectLst/>
              </a:rPr>
              <a:t>الاية</a:t>
            </a:r>
            <a:r>
              <a:rPr lang="ar-SA" sz="3600" dirty="0">
                <a:effectLst/>
              </a:rPr>
              <a:t> ﴿105﴾</a:t>
            </a:r>
            <a:r>
              <a:rPr lang="ar-IQ" sz="7300" dirty="0" smtClean="0"/>
              <a:t/>
            </a:r>
            <a:br>
              <a:rPr lang="ar-IQ" sz="7300" dirty="0" smtClean="0"/>
            </a:br>
            <a:r>
              <a:rPr lang="ar-SA" sz="9600" dirty="0" smtClean="0"/>
              <a:t> </a:t>
            </a:r>
            <a:endParaRPr lang="en-US" sz="6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a:t>في عملية البيع السابقة لم تحقق الشركة فيها لا ربحاً ولا خسارة وذلك بسبب أن سعر البيع (1800) يساوي القيمة الدفترية للآلة ( 6000 – 4200 = 1800 )  أما إذا باعت الشركة الآلة المذكورة بمبلغ 2000 ديناراً فإنها ستحقق ربحا مقداره 200 دينار وان القيد سيكون:</a:t>
            </a:r>
            <a:endParaRPr lang="en-US" dirty="0"/>
          </a:p>
          <a:p>
            <a:pPr marL="109728" indent="0">
              <a:buNone/>
            </a:pPr>
            <a:r>
              <a:rPr lang="ar-SA" dirty="0"/>
              <a:t>من مذكورين</a:t>
            </a:r>
            <a:endParaRPr lang="en-US" dirty="0"/>
          </a:p>
          <a:p>
            <a:pPr marL="109728" indent="0">
              <a:buNone/>
            </a:pPr>
            <a:r>
              <a:rPr lang="ar-SA" dirty="0"/>
              <a:t>4200 حـ / مخصص الاندثار المتراكم </a:t>
            </a:r>
            <a:r>
              <a:rPr lang="ar-SA" dirty="0" err="1"/>
              <a:t>للالة</a:t>
            </a:r>
            <a:r>
              <a:rPr lang="ar-SA" dirty="0"/>
              <a:t>  	</a:t>
            </a:r>
            <a:endParaRPr lang="en-US" dirty="0"/>
          </a:p>
          <a:p>
            <a:pPr marL="109728" indent="0">
              <a:buNone/>
            </a:pPr>
            <a:r>
              <a:rPr lang="ar-SA" dirty="0"/>
              <a:t>2000 حـ / الصندوق </a:t>
            </a:r>
            <a:endParaRPr lang="en-US" dirty="0"/>
          </a:p>
          <a:p>
            <a:pPr marL="109728" indent="0">
              <a:buNone/>
            </a:pPr>
            <a:r>
              <a:rPr lang="ar-SA" dirty="0"/>
              <a:t>الى مذكورين </a:t>
            </a:r>
            <a:endParaRPr lang="en-US" dirty="0"/>
          </a:p>
          <a:p>
            <a:pPr marL="109728" indent="0">
              <a:buNone/>
            </a:pPr>
            <a:r>
              <a:rPr lang="ar-SA" dirty="0"/>
              <a:t>200 حـ / ارباح بيع الاصول الثابتة </a:t>
            </a:r>
            <a:endParaRPr lang="en-US" dirty="0"/>
          </a:p>
          <a:p>
            <a:pPr marL="109728" indent="0">
              <a:buNone/>
            </a:pPr>
            <a:r>
              <a:rPr lang="ar-SA" u="sng" dirty="0"/>
              <a:t>6000  حـ / الآلة</a:t>
            </a:r>
            <a:r>
              <a:rPr lang="en-US" u="sng" dirty="0"/>
              <a:t> </a:t>
            </a:r>
            <a:endParaRPr lang="en-US" dirty="0"/>
          </a:p>
        </p:txBody>
      </p:sp>
      <p:sp>
        <p:nvSpPr>
          <p:cNvPr id="3" name="عنوان 2"/>
          <p:cNvSpPr>
            <a:spLocks noGrp="1"/>
          </p:cNvSpPr>
          <p:nvPr>
            <p:ph type="title"/>
          </p:nvPr>
        </p:nvSpPr>
        <p:spPr/>
        <p:txBody>
          <a:bodyPr/>
          <a:lstStyle/>
          <a:p>
            <a:pPr algn="ctr"/>
            <a:r>
              <a:rPr lang="ar-IQ" dirty="0" smtClean="0"/>
              <a:t>مثال توضيحي</a:t>
            </a:r>
            <a:endParaRPr lang="en-US" dirty="0"/>
          </a:p>
        </p:txBody>
      </p:sp>
    </p:spTree>
    <p:extLst>
      <p:ext uri="{BB962C8B-B14F-4D97-AF65-F5344CB8AC3E}">
        <p14:creationId xmlns:p14="http://schemas.microsoft.com/office/powerpoint/2010/main" val="215403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algn="ctr"/>
            <a:r>
              <a:rPr lang="ar-IQ" sz="7300" dirty="0" smtClean="0"/>
              <a:t/>
            </a:r>
            <a:br>
              <a:rPr lang="ar-IQ" sz="7300" dirty="0" smtClean="0"/>
            </a:br>
            <a:r>
              <a:rPr lang="ar-SA" sz="9600" dirty="0" smtClean="0"/>
              <a:t> </a:t>
            </a:r>
            <a:endParaRPr lang="en-US" sz="6600" dirty="0" smtClean="0"/>
          </a:p>
        </p:txBody>
      </p:sp>
      <p:sp>
        <p:nvSpPr>
          <p:cNvPr id="3" name="عنصر نائب للنص 2"/>
          <p:cNvSpPr>
            <a:spLocks noGrp="1"/>
          </p:cNvSpPr>
          <p:nvPr>
            <p:ph type="body" idx="1"/>
          </p:nvPr>
        </p:nvSpPr>
        <p:spPr>
          <a:xfrm>
            <a:off x="6667834" y="0"/>
            <a:ext cx="2368662" cy="4077072"/>
          </a:xfrm>
        </p:spPr>
        <p:txBody>
          <a:bodyPr>
            <a:normAutofit/>
          </a:bodyPr>
          <a:lstStyle/>
          <a:p>
            <a:pPr algn="ctr"/>
            <a:r>
              <a:rPr lang="ar-IQ" sz="7200" dirty="0" smtClean="0"/>
              <a:t>ماذا تشاهد؟</a:t>
            </a:r>
            <a:endParaRPr lang="ar-IQ" sz="7200" dirty="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6" y="-127685"/>
            <a:ext cx="6670900" cy="5860941"/>
          </a:xfrm>
          <a:prstGeom prst="rect">
            <a:avLst/>
          </a:prstGeom>
        </p:spPr>
      </p:pic>
    </p:spTree>
    <p:extLst>
      <p:ext uri="{BB962C8B-B14F-4D97-AF65-F5344CB8AC3E}">
        <p14:creationId xmlns:p14="http://schemas.microsoft.com/office/powerpoint/2010/main" val="3986879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145152"/>
          </a:xfrm>
        </p:spPr>
        <p:txBody>
          <a:bodyPr/>
          <a:lstStyle/>
          <a:p>
            <a:r>
              <a:rPr lang="ar-IQ" dirty="0" smtClean="0"/>
              <a:t>محتويات الفصل </a:t>
            </a:r>
            <a:endParaRPr lang="en-US" dirty="0"/>
          </a:p>
        </p:txBody>
      </p:sp>
      <p:sp>
        <p:nvSpPr>
          <p:cNvPr id="3" name="عنصر نائب للنص 2"/>
          <p:cNvSpPr>
            <a:spLocks noGrp="1"/>
          </p:cNvSpPr>
          <p:nvPr>
            <p:ph type="body" idx="1"/>
          </p:nvPr>
        </p:nvSpPr>
        <p:spPr>
          <a:xfrm>
            <a:off x="666999" y="2348880"/>
            <a:ext cx="7883153" cy="3161584"/>
          </a:xfrm>
        </p:spPr>
        <p:txBody>
          <a:bodyPr>
            <a:normAutofit fontScale="85000" lnSpcReduction="10000"/>
          </a:bodyPr>
          <a:lstStyle/>
          <a:p>
            <a:pPr algn="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1</a:t>
            </a:r>
            <a:r>
              <a:rPr lang="ar-IQ" dirty="0" smtClean="0"/>
              <a:t>- </a:t>
            </a: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الموجودات </a:t>
            </a: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الغير متداولة </a:t>
            </a:r>
            <a:r>
              <a:rPr lang="ar-IQ" sz="4800" b="1" dirty="0" err="1">
                <a:solidFill>
                  <a:schemeClr val="tx2"/>
                </a:solidFill>
                <a:effectLst>
                  <a:outerShdw blurRad="31750" dist="25400" dir="5400000" algn="tl" rotWithShape="0">
                    <a:srgbClr val="000000">
                      <a:alpha val="25000"/>
                    </a:srgbClr>
                  </a:outerShdw>
                </a:effectLst>
                <a:latin typeface="+mj-lt"/>
                <a:ea typeface="+mj-ea"/>
                <a:cs typeface="+mj-cs"/>
              </a:rPr>
              <a:t>واندثاراتها</a:t>
            </a: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 </a:t>
            </a:r>
          </a:p>
          <a:p>
            <a:pPr algn="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2-تحديد </a:t>
            </a: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الكلفة التاريخية </a:t>
            </a:r>
            <a:r>
              <a:rPr lang="ar-IQ" sz="4800" b="1" dirty="0" err="1">
                <a:solidFill>
                  <a:schemeClr val="tx2"/>
                </a:solidFill>
                <a:effectLst>
                  <a:outerShdw blurRad="31750" dist="25400" dir="5400000" algn="tl" rotWithShape="0">
                    <a:srgbClr val="000000">
                      <a:alpha val="25000"/>
                    </a:srgbClr>
                  </a:outerShdw>
                </a:effectLst>
                <a:latin typeface="+mj-lt"/>
                <a:ea typeface="+mj-ea"/>
                <a:cs typeface="+mj-cs"/>
              </a:rPr>
              <a:t>للاصل</a:t>
            </a: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 </a:t>
            </a:r>
            <a:r>
              <a:rPr lang="ar-IQ" sz="4800" b="1" dirty="0" smtClean="0">
                <a:solidFill>
                  <a:schemeClr val="tx2"/>
                </a:solidFill>
                <a:effectLst>
                  <a:outerShdw blurRad="31750" dist="25400" dir="5400000" algn="tl" rotWithShape="0">
                    <a:srgbClr val="000000">
                      <a:alpha val="25000"/>
                    </a:srgbClr>
                  </a:outerShdw>
                </a:effectLst>
                <a:latin typeface="+mj-lt"/>
                <a:ea typeface="+mj-ea"/>
                <a:cs typeface="+mj-cs"/>
              </a:rPr>
              <a:t>الثابت</a:t>
            </a:r>
          </a:p>
          <a:p>
            <a:pPr algn="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3</a:t>
            </a:r>
            <a:r>
              <a:rPr lang="ar-IQ" sz="4800" b="1" dirty="0" smtClean="0">
                <a:solidFill>
                  <a:schemeClr val="tx2"/>
                </a:solidFill>
                <a:effectLst>
                  <a:outerShdw blurRad="31750" dist="25400" dir="5400000" algn="tl" rotWithShape="0">
                    <a:srgbClr val="000000">
                      <a:alpha val="25000"/>
                    </a:srgbClr>
                  </a:outerShdw>
                </a:effectLst>
                <a:latin typeface="+mj-lt"/>
                <a:ea typeface="+mj-ea"/>
                <a:cs typeface="+mj-cs"/>
              </a:rPr>
              <a:t>- </a:t>
            </a: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معنى </a:t>
            </a: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الاندثار </a:t>
            </a:r>
            <a:r>
              <a:rPr lang="ar-IQ" sz="4800" b="1" dirty="0" smtClean="0">
                <a:solidFill>
                  <a:schemeClr val="tx2"/>
                </a:solidFill>
                <a:effectLst>
                  <a:outerShdw blurRad="31750" dist="25400" dir="5400000" algn="tl" rotWithShape="0">
                    <a:srgbClr val="000000">
                      <a:alpha val="25000"/>
                    </a:srgbClr>
                  </a:outerShdw>
                </a:effectLst>
                <a:latin typeface="+mj-lt"/>
                <a:ea typeface="+mj-ea"/>
                <a:cs typeface="+mj-cs"/>
              </a:rPr>
              <a:t>وطرق </a:t>
            </a:r>
            <a:r>
              <a:rPr lang="ar-IQ" sz="4800" b="1" dirty="0">
                <a:solidFill>
                  <a:schemeClr val="tx2"/>
                </a:solidFill>
                <a:effectLst>
                  <a:outerShdw blurRad="31750" dist="25400" dir="5400000" algn="tl" rotWithShape="0">
                    <a:srgbClr val="000000">
                      <a:alpha val="25000"/>
                    </a:srgbClr>
                  </a:outerShdw>
                </a:effectLst>
                <a:latin typeface="+mj-lt"/>
                <a:ea typeface="+mj-ea"/>
                <a:cs typeface="+mj-cs"/>
              </a:rPr>
              <a:t>احتساب </a:t>
            </a:r>
            <a:r>
              <a:rPr lang="ar-IQ" sz="4800" b="1" dirty="0" smtClean="0">
                <a:solidFill>
                  <a:schemeClr val="tx2"/>
                </a:solidFill>
                <a:effectLst>
                  <a:outerShdw blurRad="31750" dist="25400" dir="5400000" algn="tl" rotWithShape="0">
                    <a:srgbClr val="000000">
                      <a:alpha val="25000"/>
                    </a:srgbClr>
                  </a:outerShdw>
                </a:effectLst>
                <a:latin typeface="+mj-lt"/>
                <a:ea typeface="+mj-ea"/>
                <a:cs typeface="+mj-cs"/>
              </a:rPr>
              <a:t>الاندثار</a:t>
            </a:r>
          </a:p>
          <a:p>
            <a:pPr algn="r"/>
            <a:r>
              <a:rPr lang="ar-IQ" sz="4800" b="1" dirty="0" smtClean="0">
                <a:solidFill>
                  <a:schemeClr val="tx2"/>
                </a:solidFill>
                <a:effectLst>
                  <a:outerShdw blurRad="31750" dist="25400" dir="5400000" algn="tl" rotWithShape="0">
                    <a:srgbClr val="000000">
                      <a:alpha val="25000"/>
                    </a:srgbClr>
                  </a:outerShdw>
                </a:effectLst>
                <a:latin typeface="+mj-lt"/>
                <a:ea typeface="+mj-ea"/>
                <a:cs typeface="+mj-cs"/>
              </a:rPr>
              <a:t> 4-شراء الأصول وطرق الحصول عليها</a:t>
            </a:r>
          </a:p>
          <a:p>
            <a:pPr algn="r"/>
            <a:r>
              <a:rPr lang="ar-IQ" sz="4800" b="1" dirty="0" smtClean="0">
                <a:solidFill>
                  <a:schemeClr val="tx2"/>
                </a:solidFill>
                <a:effectLst>
                  <a:outerShdw blurRad="31750" dist="25400" dir="5400000" algn="tl" rotWithShape="0">
                    <a:srgbClr val="000000">
                      <a:alpha val="25000"/>
                    </a:srgbClr>
                  </a:outerShdw>
                </a:effectLst>
                <a:latin typeface="+mj-lt"/>
                <a:ea typeface="+mj-ea"/>
                <a:cs typeface="+mj-cs"/>
              </a:rPr>
              <a:t>5-الاستغناء او التخلص من الموجودات الثابتة</a:t>
            </a:r>
          </a:p>
          <a:p>
            <a:pPr algn="r"/>
            <a:endParaRPr lang="en-US" sz="48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65727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marL="109728" indent="0" algn="ctr"/>
            <a:r>
              <a:rPr lang="ar-IQ" dirty="0" smtClean="0"/>
              <a:t>الفصل الأول </a:t>
            </a:r>
            <a:br>
              <a:rPr lang="ar-IQ" dirty="0" smtClean="0"/>
            </a:br>
            <a:r>
              <a:rPr lang="ar-SA" dirty="0" smtClean="0"/>
              <a:t>الاصول </a:t>
            </a:r>
            <a:r>
              <a:rPr lang="ar-SA" dirty="0"/>
              <a:t>الثابتة (غير المتداولة) </a:t>
            </a:r>
            <a:r>
              <a:rPr lang="ar-SA" dirty="0" err="1"/>
              <a:t>واندثاراتها</a:t>
            </a:r>
            <a:r>
              <a:rPr lang="ar-SA" dirty="0"/>
              <a:t> </a:t>
            </a:r>
            <a:endParaRPr lang="ar-IQ" dirty="0"/>
          </a:p>
        </p:txBody>
      </p:sp>
      <p:sp>
        <p:nvSpPr>
          <p:cNvPr id="6" name="عنصر نائب للمحتوى 5"/>
          <p:cNvSpPr>
            <a:spLocks noGrp="1"/>
          </p:cNvSpPr>
          <p:nvPr>
            <p:ph idx="1"/>
          </p:nvPr>
        </p:nvSpPr>
        <p:spPr/>
        <p:txBody>
          <a:bodyPr/>
          <a:lstStyle/>
          <a:p>
            <a:pPr marL="109728" indent="0">
              <a:buNone/>
            </a:pPr>
            <a:r>
              <a:rPr lang="ar-SA" dirty="0"/>
              <a:t>الأصول الثابتة: هي موارد اقتصادية تستخدمها الوحدات الاقتصادية في عملياتها التشغيلية ولها عمر إنتاجي يمتد لأكثر من فترة مالية واحدة، ولا تهدف الوحدة الاقتصادية عند شراءها إلى إعادة بيعها، ومن أمثلتها الأراضي والمباني والآلات والأثاث والتجهيزات والمعدات... </a:t>
            </a:r>
            <a:r>
              <a:rPr lang="ar-SA" dirty="0" smtClean="0"/>
              <a:t>إلخ</a:t>
            </a:r>
            <a:endParaRPr lang="ar-IQ" dirty="0" smtClean="0"/>
          </a:p>
          <a:p>
            <a:pPr marL="109728" indent="0">
              <a:buNone/>
            </a:pPr>
            <a:endParaRPr lang="ar-IQ" dirty="0" smtClean="0"/>
          </a:p>
          <a:p>
            <a:pPr marL="109728" indent="0">
              <a:buNone/>
            </a:pPr>
            <a:r>
              <a:rPr lang="ar-SA" dirty="0"/>
              <a:t>وتتميز الاصول الثابتة بالخصائص الاساسية </a:t>
            </a:r>
            <a:r>
              <a:rPr lang="ar-SA" dirty="0" smtClean="0"/>
              <a:t>التالية</a:t>
            </a:r>
            <a:r>
              <a:rPr lang="ar-IQ" dirty="0" smtClean="0"/>
              <a:t> </a:t>
            </a:r>
            <a:r>
              <a:rPr lang="ar-SA" dirty="0" smtClean="0"/>
              <a:t>:</a:t>
            </a:r>
            <a:endParaRPr lang="en-US" dirty="0"/>
          </a:p>
          <a:p>
            <a:pPr lvl="0"/>
            <a:r>
              <a:rPr lang="ar-SA" dirty="0"/>
              <a:t> يتم اقتناؤها بغرض الاستخدام في النشاط وليس بغرض البيع</a:t>
            </a:r>
            <a:endParaRPr lang="en-US" dirty="0"/>
          </a:p>
          <a:p>
            <a:r>
              <a:rPr lang="ar-SA" dirty="0"/>
              <a:t> انها ذات طبيعة طويلة الاجل وتخضع عادة للاندثار </a:t>
            </a:r>
            <a:endParaRPr lang="ar-IQ" dirty="0" smtClean="0"/>
          </a:p>
          <a:p>
            <a:pPr lvl="0"/>
            <a:r>
              <a:rPr lang="ar-SA" dirty="0"/>
              <a:t>ان لها وجود مادي ملموس </a:t>
            </a:r>
            <a:endParaRPr lang="en-US" dirty="0"/>
          </a:p>
          <a:p>
            <a:pPr marL="109728" indent="0">
              <a:buNone/>
            </a:pPr>
            <a:endParaRPr lang="en-US" dirty="0"/>
          </a:p>
        </p:txBody>
      </p:sp>
    </p:spTree>
    <p:extLst>
      <p:ext uri="{BB962C8B-B14F-4D97-AF65-F5344CB8AC3E}">
        <p14:creationId xmlns:p14="http://schemas.microsoft.com/office/powerpoint/2010/main" val="895264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772816"/>
            <a:ext cx="8229600" cy="4234475"/>
          </a:xfrm>
        </p:spPr>
        <p:txBody>
          <a:bodyPr>
            <a:noAutofit/>
          </a:bodyPr>
          <a:lstStyle/>
          <a:p>
            <a:r>
              <a:rPr lang="ar-SA" sz="2400" b="1" dirty="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rPr>
              <a:t>يتم تحديد تكلفة الحصول على الاصول الثابتة عن طريق الاتي</a:t>
            </a:r>
            <a:r>
              <a:rPr lang="ar-SA" dirty="0"/>
              <a:t>:    </a:t>
            </a:r>
            <a:endParaRPr lang="ar-IQ" dirty="0" smtClean="0"/>
          </a:p>
          <a:p>
            <a:pPr marL="109728" indent="0">
              <a:buNone/>
            </a:pPr>
            <a:r>
              <a:rPr lang="ar-SA" dirty="0" smtClean="0"/>
              <a:t> </a:t>
            </a:r>
            <a:endParaRPr lang="en-US" dirty="0"/>
          </a:p>
          <a:p>
            <a:pPr lvl="0"/>
            <a:r>
              <a:rPr lang="ar-SA" sz="2800" b="1" dirty="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rPr>
              <a:t>الحصول على الاصل عن طريق الشراء النقدي </a:t>
            </a:r>
            <a:endParaRPr lang="ar-IQ" sz="2800" b="1" dirty="0" smtClean="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endParaRPr>
          </a:p>
          <a:p>
            <a:pPr marL="109728" lvl="0" indent="0">
              <a:buNone/>
            </a:pPr>
            <a:endParaRPr lang="en-US" sz="2800" b="1" dirty="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endParaRPr>
          </a:p>
          <a:p>
            <a:pPr lvl="0"/>
            <a:r>
              <a:rPr lang="ar-SA" sz="2800" b="1" dirty="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rPr>
              <a:t>الحصول على الاصل ضمن مجموعة من الاصول </a:t>
            </a:r>
            <a:endParaRPr lang="ar-IQ" sz="2800" b="1" dirty="0" smtClean="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endParaRPr>
          </a:p>
          <a:p>
            <a:pPr marL="109728" lvl="0" indent="0">
              <a:buNone/>
            </a:pPr>
            <a:endParaRPr lang="en-US" sz="2800" b="1" dirty="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endParaRPr>
          </a:p>
          <a:p>
            <a:r>
              <a:rPr lang="ar-SA" sz="2800" b="1" dirty="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rPr>
              <a:t>الحصول على الاصل عن طريق الهبة </a:t>
            </a:r>
            <a:endParaRPr lang="en-US" sz="2800" b="1" dirty="0">
              <a:solidFill>
                <a:schemeClr val="tx2"/>
              </a:solidFill>
              <a:effectLst>
                <a:outerShdw blurRad="31750" dist="25400" dir="5400000" algn="tl" rotWithShape="0">
                  <a:srgbClr val="000000">
                    <a:alpha val="25000"/>
                  </a:srgbClr>
                </a:outerShdw>
              </a:effectLst>
              <a:latin typeface="+mj-lt"/>
              <a:ea typeface="+mj-ea"/>
              <a:cs typeface="PT Bold Heading" panose="02010400000000000000" pitchFamily="2" charset="-78"/>
            </a:endParaRPr>
          </a:p>
        </p:txBody>
      </p:sp>
      <p:sp>
        <p:nvSpPr>
          <p:cNvPr id="4098" name="Rectangle 2"/>
          <p:cNvSpPr>
            <a:spLocks noGrp="1" noChangeArrowheads="1"/>
          </p:cNvSpPr>
          <p:nvPr>
            <p:ph type="title"/>
          </p:nvPr>
        </p:nvSpPr>
        <p:spPr/>
        <p:txBody>
          <a:bodyPr>
            <a:normAutofit/>
          </a:bodyPr>
          <a:lstStyle/>
          <a:p>
            <a:pPr algn="ctr" eaLnBrk="1" hangingPunct="1"/>
            <a:r>
              <a:rPr lang="ar-IQ" sz="4000" dirty="0" smtClean="0">
                <a:cs typeface="PT Bold Heading" panose="02010400000000000000" pitchFamily="2" charset="-78"/>
              </a:rPr>
              <a:t>تحديد الكلفة التاريخية </a:t>
            </a:r>
            <a:r>
              <a:rPr lang="ar-IQ" sz="4000" dirty="0" err="1" smtClean="0">
                <a:cs typeface="PT Bold Heading" panose="02010400000000000000" pitchFamily="2" charset="-78"/>
              </a:rPr>
              <a:t>للاصل</a:t>
            </a:r>
            <a:r>
              <a:rPr lang="ar-IQ" sz="4000" dirty="0" smtClean="0">
                <a:cs typeface="PT Bold Heading" panose="02010400000000000000" pitchFamily="2" charset="-78"/>
              </a:rPr>
              <a:t> الثابت</a:t>
            </a:r>
            <a:endParaRPr lang="en-US" sz="4000" dirty="0" smtClean="0">
              <a:cs typeface="PT Bold Heading" panose="020104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052736"/>
            <a:ext cx="8229600" cy="5328592"/>
          </a:xfrm>
        </p:spPr>
        <p:txBody>
          <a:bodyPr>
            <a:normAutofit/>
          </a:bodyPr>
          <a:lstStyle/>
          <a:p>
            <a:pPr algn="just">
              <a:buFont typeface="Wingdings" panose="05000000000000000000" pitchFamily="2" charset="2"/>
              <a:buChar char="q"/>
            </a:pPr>
            <a:r>
              <a:rPr lang="ar-SA" dirty="0"/>
              <a:t>تسجل الأصول الثابتة بالكلفة عند الحصول عليها وفقاً لمبدأ الكلفة التاريخية، والكلفة تشمل على جميع المصاريف الضرورية لكي يصبح الأصل جاهزاً للعمل، ككلفة شراء الأصل ومصاريف نقله ومصاريف نصبه ومصاريف تشغيله الأولي. </a:t>
            </a:r>
            <a:endParaRPr lang="ar-IQ" dirty="0" smtClean="0"/>
          </a:p>
          <a:p>
            <a:r>
              <a:rPr lang="ar-SA" dirty="0"/>
              <a:t>مثال: اشترت شركة بغداد أرض لإقامة مخازن الشركة عليها بمبلغ 70000 ديناراً وتشمل الأرض على مباني قديمة قامت الشركة بإزالتها بكلفة بلغت 10000 ديناراً وقد باعت بعض مخلفات هذه المباني </a:t>
            </a:r>
            <a:r>
              <a:rPr lang="ar-SA" dirty="0" err="1"/>
              <a:t>المزالة</a:t>
            </a:r>
            <a:r>
              <a:rPr lang="ar-SA" dirty="0"/>
              <a:t> بمبلغ 2700 ديناراً وبلغت بقية مصاريف الحصول على هذه الأرض 6000 ديناراً. </a:t>
            </a:r>
            <a:endParaRPr lang="en-US" dirty="0"/>
          </a:p>
          <a:p>
            <a:r>
              <a:rPr lang="ar-SA" dirty="0"/>
              <a:t>المطلوب: احتساب كلفة الأرض وتسجيل قيد الشراء</a:t>
            </a:r>
            <a:endParaRPr lang="en-US" dirty="0"/>
          </a:p>
          <a:p>
            <a:pPr algn="just">
              <a:buFont typeface="Wingdings" panose="05000000000000000000" pitchFamily="2" charset="2"/>
              <a:buChar char="q"/>
            </a:pPr>
            <a:endParaRPr lang="ar-IQ" dirty="0" smtClean="0"/>
          </a:p>
          <a:p>
            <a:pPr algn="just">
              <a:buFont typeface="Wingdings" panose="05000000000000000000" pitchFamily="2" charset="2"/>
              <a:buChar char="q"/>
            </a:pPr>
            <a:endParaRPr lang="en-US" sz="37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5122" name="Rectangle 2"/>
          <p:cNvSpPr>
            <a:spLocks noGrp="1" noChangeArrowheads="1"/>
          </p:cNvSpPr>
          <p:nvPr>
            <p:ph type="title"/>
          </p:nvPr>
        </p:nvSpPr>
        <p:spPr>
          <a:xfrm>
            <a:off x="468313" y="116632"/>
            <a:ext cx="8229600" cy="792088"/>
          </a:xfrm>
        </p:spPr>
        <p:txBody>
          <a:bodyPr>
            <a:normAutofit fontScale="90000"/>
          </a:bodyPr>
          <a:lstStyle/>
          <a:p>
            <a:pPr lvl="0" algn="ctr"/>
            <a:r>
              <a:rPr lang="ar-IQ" u="sng" dirty="0" smtClean="0">
                <a:effectLst/>
              </a:rPr>
              <a:t/>
            </a:r>
            <a:br>
              <a:rPr lang="ar-IQ" u="sng" dirty="0" smtClean="0">
                <a:effectLst/>
              </a:rPr>
            </a:br>
            <a:r>
              <a:rPr lang="ar-SA" u="sng" dirty="0" smtClean="0">
                <a:effectLst/>
              </a:rPr>
              <a:t>الحصول </a:t>
            </a:r>
            <a:r>
              <a:rPr lang="ar-SA" u="sng" dirty="0">
                <a:effectLst/>
              </a:rPr>
              <a:t>على الاصل عن طريق الشراء النقدي </a:t>
            </a:r>
            <a:r>
              <a:rPr lang="en-US" dirty="0">
                <a:effectLst/>
              </a:rPr>
              <a:t/>
            </a:r>
            <a:br>
              <a:rPr lang="en-US" dirty="0">
                <a:effectLst/>
              </a:rPr>
            </a:br>
            <a:endParaRPr lang="en-US" dirty="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052736"/>
            <a:ext cx="8229600" cy="5328592"/>
          </a:xfrm>
        </p:spPr>
        <p:txBody>
          <a:bodyPr>
            <a:normAutofit/>
          </a:bodyPr>
          <a:lstStyle/>
          <a:p>
            <a:r>
              <a:rPr lang="ar-SA" dirty="0"/>
              <a:t>في هذه الحالة تقوم الشركات بشراء مجموعة من الاصول في صفقة واحدة وعليه يظهر تساؤل حول كيفية تسجيل تكلفة كل اصل ضمن هذه الاصول فعليه في هذه الحالة تحديد القيمة السوقية لكل اصل </a:t>
            </a:r>
            <a:r>
              <a:rPr lang="ar-SA" dirty="0" err="1"/>
              <a:t>بناءاً</a:t>
            </a:r>
            <a:r>
              <a:rPr lang="ar-SA" dirty="0"/>
              <a:t> على الاسعار السائدة في السوق وبعد ذلك يتم توزيع التكلفة لكل اصل من الاصول </a:t>
            </a:r>
            <a:r>
              <a:rPr lang="ar-SA" dirty="0" err="1"/>
              <a:t>المشتراة</a:t>
            </a:r>
            <a:r>
              <a:rPr lang="ar-SA" dirty="0"/>
              <a:t> كمجموعة واحدة على اساس نسبة القيمة السوقية لكل اصل الى اجمالي القيمة السوقية لجميع عناصر المجموعة، ولتوضيح ذلك نورد المثال الاتي:</a:t>
            </a:r>
            <a:endParaRPr lang="en-US" dirty="0"/>
          </a:p>
          <a:p>
            <a:r>
              <a:rPr lang="ar-SA" dirty="0"/>
              <a:t>مثال: قامت احدى الشركات بشراء مجموعة من الاصول(الموجودات) نقداً تتألف من اراضي ومباني وسيارات بمبلغ اجمالي قدره 700000 دينار، وكانت القيمة السوقية لهذه الاصول كما يلي: الاراضي 400000 دينار، المباني 240000 دينار، السيارات 160000 دينار. </a:t>
            </a:r>
            <a:endParaRPr lang="en-US" dirty="0"/>
          </a:p>
          <a:p>
            <a:r>
              <a:rPr lang="ar-SA" dirty="0"/>
              <a:t>المطلوب / تسجيل قيد الشراء </a:t>
            </a:r>
            <a:endParaRPr lang="ar-SA" dirty="0" smtClean="0"/>
          </a:p>
        </p:txBody>
      </p:sp>
      <p:sp>
        <p:nvSpPr>
          <p:cNvPr id="5122" name="Rectangle 2"/>
          <p:cNvSpPr>
            <a:spLocks noGrp="1" noChangeArrowheads="1"/>
          </p:cNvSpPr>
          <p:nvPr>
            <p:ph type="title"/>
          </p:nvPr>
        </p:nvSpPr>
        <p:spPr>
          <a:xfrm>
            <a:off x="468313" y="116632"/>
            <a:ext cx="8229600" cy="792088"/>
          </a:xfrm>
        </p:spPr>
        <p:txBody>
          <a:bodyPr>
            <a:normAutofit fontScale="90000"/>
          </a:bodyPr>
          <a:lstStyle/>
          <a:p>
            <a:pPr algn="ctr"/>
            <a:r>
              <a:rPr lang="ar-IQ" dirty="0" smtClean="0">
                <a:effectLst/>
              </a:rPr>
              <a:t>ثانيا:</a:t>
            </a:r>
            <a:r>
              <a:rPr lang="ar-SA" u="sng" dirty="0">
                <a:effectLst/>
              </a:rPr>
              <a:t>الحصول على الاصل ضمن مجموعة من الاصول</a:t>
            </a:r>
            <a:endParaRPr lang="en-US" dirty="0">
              <a:effectLst/>
            </a:endParaRPr>
          </a:p>
        </p:txBody>
      </p:sp>
    </p:spTree>
    <p:extLst>
      <p:ext uri="{BB962C8B-B14F-4D97-AF65-F5344CB8AC3E}">
        <p14:creationId xmlns:p14="http://schemas.microsoft.com/office/powerpoint/2010/main" val="3677057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052736"/>
            <a:ext cx="8229600" cy="5328592"/>
          </a:xfrm>
        </p:spPr>
        <p:txBody>
          <a:bodyPr>
            <a:normAutofit/>
          </a:bodyPr>
          <a:lstStyle/>
          <a:p>
            <a:r>
              <a:rPr lang="ar-SA" dirty="0"/>
              <a:t>في بعض الاحيان قد تحصل الشركات على اصل بدون مقابل كان يتبرع احد الاشخاص بسيارة او مبنى او اي اصل اخر دعما لنشاط هذه الشركة، فيتم تقييم هذا الاصل بالقيمة السوقية </a:t>
            </a:r>
            <a:r>
              <a:rPr lang="ar-SA" dirty="0" err="1"/>
              <a:t>لاثباته</a:t>
            </a:r>
            <a:r>
              <a:rPr lang="ar-SA" dirty="0"/>
              <a:t> في سجلات الشركة، فلو فرضنا ان احد الاشخاص تبرع بسيارة الى شركة الأمير فما هو القيد اللازم تسجيله في الشركة اذا كانت القيمة السوقية لهذه السيارة 7500000 دينار </a:t>
            </a:r>
            <a:endParaRPr lang="en-US" dirty="0"/>
          </a:p>
          <a:p>
            <a:pPr marL="109728" indent="0">
              <a:buNone/>
            </a:pPr>
            <a:r>
              <a:rPr lang="ar-SA" dirty="0"/>
              <a:t>يكون القيد كما يلي:</a:t>
            </a:r>
            <a:endParaRPr lang="en-US" dirty="0"/>
          </a:p>
          <a:p>
            <a:pPr marL="109728" indent="0">
              <a:buNone/>
            </a:pPr>
            <a:r>
              <a:rPr lang="ar-SA" dirty="0"/>
              <a:t>7500000 من حـ / السيارات </a:t>
            </a:r>
            <a:endParaRPr lang="en-US" dirty="0"/>
          </a:p>
          <a:p>
            <a:pPr marL="109728" indent="0">
              <a:buNone/>
            </a:pPr>
            <a:r>
              <a:rPr lang="ar-SA" u="sng" dirty="0"/>
              <a:t>7500000  الى حـ / راس المال</a:t>
            </a:r>
            <a:r>
              <a:rPr lang="en-US" u="sng" dirty="0"/>
              <a:t> </a:t>
            </a:r>
            <a:endParaRPr lang="en-US" dirty="0"/>
          </a:p>
        </p:txBody>
      </p:sp>
      <p:sp>
        <p:nvSpPr>
          <p:cNvPr id="5122" name="Rectangle 2"/>
          <p:cNvSpPr>
            <a:spLocks noGrp="1" noChangeArrowheads="1"/>
          </p:cNvSpPr>
          <p:nvPr>
            <p:ph type="title"/>
          </p:nvPr>
        </p:nvSpPr>
        <p:spPr>
          <a:xfrm>
            <a:off x="468313" y="116632"/>
            <a:ext cx="8229600" cy="792088"/>
          </a:xfrm>
        </p:spPr>
        <p:txBody>
          <a:bodyPr>
            <a:normAutofit fontScale="90000"/>
          </a:bodyPr>
          <a:lstStyle/>
          <a:p>
            <a:pPr lvl="0" algn="ctr"/>
            <a:r>
              <a:rPr lang="ar-IQ" dirty="0">
                <a:effectLst/>
              </a:rPr>
              <a:t>ثالثا: </a:t>
            </a:r>
            <a:r>
              <a:rPr lang="ar-SA" u="sng" dirty="0">
                <a:effectLst/>
              </a:rPr>
              <a:t>الحصول على الاصل عن طريق الهبة</a:t>
            </a:r>
            <a:r>
              <a:rPr lang="en-US" dirty="0">
                <a:effectLst/>
              </a:rPr>
              <a:t/>
            </a:r>
            <a:br>
              <a:rPr lang="en-US" dirty="0">
                <a:effectLst/>
              </a:rPr>
            </a:br>
            <a:r>
              <a:rPr lang="ar-IQ" dirty="0" smtClean="0">
                <a:effectLst/>
              </a:rPr>
              <a:t> </a:t>
            </a:r>
            <a:endParaRPr lang="en-US" dirty="0">
              <a:effectLst/>
            </a:endParaRPr>
          </a:p>
        </p:txBody>
      </p:sp>
    </p:spTree>
    <p:extLst>
      <p:ext uri="{BB962C8B-B14F-4D97-AF65-F5344CB8AC3E}">
        <p14:creationId xmlns:p14="http://schemas.microsoft.com/office/powerpoint/2010/main" val="1371996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923</TotalTime>
  <Words>1320</Words>
  <Application>Microsoft Office PowerPoint</Application>
  <PresentationFormat>عرض على الشاشة (4:3)</PresentationFormat>
  <Paragraphs>99</Paragraphs>
  <Slides>20</Slides>
  <Notes>1</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20</vt:i4>
      </vt:variant>
    </vt:vector>
  </HeadingPairs>
  <TitlesOfParts>
    <vt:vector size="31" baseType="lpstr">
      <vt:lpstr>Arial</vt:lpstr>
      <vt:lpstr>Calibri</vt:lpstr>
      <vt:lpstr>Lucida Sans Unicode</vt:lpstr>
      <vt:lpstr>PT Bold Heading</vt:lpstr>
      <vt:lpstr>Simplified Arabic</vt:lpstr>
      <vt:lpstr>Times New Roman</vt:lpstr>
      <vt:lpstr>Verdana</vt:lpstr>
      <vt:lpstr>Wingdings</vt:lpstr>
      <vt:lpstr>Wingdings 2</vt:lpstr>
      <vt:lpstr>Wingdings 3</vt:lpstr>
      <vt:lpstr>ملتقى</vt:lpstr>
      <vt:lpstr>المحاسبة المالية   اعداد  م.م.حميده كريم   </vt:lpstr>
      <vt:lpstr>بسم الله الرحمن الرحيم ﴿وَقُلْ اعْمَلُوا فَسَيَرَى اللَّهُ عَمَلَكُمْ وَرَسُولُهُ وَالْمُؤْمِنُونَ ﴾ صدق الله العلي العظيم                       سورة التوبة الاية ﴿105﴾  </vt:lpstr>
      <vt:lpstr>  </vt:lpstr>
      <vt:lpstr>محتويات الفصل </vt:lpstr>
      <vt:lpstr>الفصل الأول  الاصول الثابتة (غير المتداولة) واندثاراتها </vt:lpstr>
      <vt:lpstr>تحديد الكلفة التاريخية للاصل الثابت</vt:lpstr>
      <vt:lpstr> الحصول على الاصل عن طريق الشراء النقدي  </vt:lpstr>
      <vt:lpstr>ثانيا:الحصول على الاصل ضمن مجموعة من الاصول</vt:lpstr>
      <vt:lpstr>ثالثا: الحصول على الاصل عن طريق الهبة  </vt:lpstr>
      <vt:lpstr>معنى الاندثار وطرق احتسابه </vt:lpstr>
      <vt:lpstr>العوامل التي تحدد قسط الاندثار  </vt:lpstr>
      <vt:lpstr>طرق احتساب الاندثار  </vt:lpstr>
      <vt:lpstr>طريقة النشاط(عدد الوحدات المنتجة)</vt:lpstr>
      <vt:lpstr>طريقة القسط الثابت</vt:lpstr>
      <vt:lpstr>الطرق ذات العبء المتناقص</vt:lpstr>
      <vt:lpstr>عرض تقديمي في PowerPoint</vt:lpstr>
      <vt:lpstr>الاستغناء عن الموجودات الثابتة (غير المتداولة) </vt:lpstr>
      <vt:lpstr>بيع الأصول الثابتة </vt:lpstr>
      <vt:lpstr>مثال توضيحي</vt:lpstr>
      <vt:lpstr>مثال توضيحي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البنوك الإسلامية وأساليب الاستثمار</dc:title>
  <dc:creator>Owner</dc:creator>
  <cp:lastModifiedBy>Maher</cp:lastModifiedBy>
  <cp:revision>85</cp:revision>
  <dcterms:created xsi:type="dcterms:W3CDTF">2013-03-04T06:58:10Z</dcterms:created>
  <dcterms:modified xsi:type="dcterms:W3CDTF">2024-11-10T09:28:44Z</dcterms:modified>
</cp:coreProperties>
</file>