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95" r:id="rId2"/>
    <p:sldId id="296" r:id="rId3"/>
    <p:sldId id="297" r:id="rId4"/>
    <p:sldId id="298" r:id="rId5"/>
    <p:sldId id="299" r:id="rId6"/>
    <p:sldId id="300" r:id="rId7"/>
    <p:sldId id="301" r:id="rId8"/>
    <p:sldId id="302" r:id="rId9"/>
    <p:sldId id="303" r:id="rId10"/>
    <p:sldId id="304" r:id="rId11"/>
    <p:sldId id="305" r:id="rId12"/>
    <p:sldId id="306" r:id="rId13"/>
    <p:sldId id="307" r:id="rId14"/>
    <p:sldId id="308" r:id="rId15"/>
    <p:sldId id="309" r:id="rId16"/>
    <p:sldId id="310" r:id="rId17"/>
    <p:sldId id="311" r:id="rId18"/>
    <p:sldId id="312" r:id="rId19"/>
    <p:sldId id="313" r:id="rId20"/>
    <p:sldId id="314" r:id="rId21"/>
    <p:sldId id="315" r:id="rId22"/>
    <p:sldId id="316" r:id="rId23"/>
    <p:sldId id="317" r:id="rId24"/>
    <p:sldId id="318" r:id="rId25"/>
    <p:sldId id="319" r:id="rId26"/>
    <p:sldId id="320" r:id="rId27"/>
    <p:sldId id="321" r:id="rId28"/>
    <p:sldId id="322" r:id="rId29"/>
    <p:sldId id="323" r:id="rId30"/>
    <p:sldId id="324" r:id="rId31"/>
    <p:sldId id="325" r:id="rId32"/>
    <p:sldId id="326" r:id="rId33"/>
    <p:sldId id="327" r:id="rId34"/>
    <p:sldId id="328" r:id="rId35"/>
    <p:sldId id="329"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3889" autoAdjust="0"/>
  </p:normalViewPr>
  <p:slideViewPr>
    <p:cSldViewPr snapToGrid="0">
      <p:cViewPr varScale="1">
        <p:scale>
          <a:sx n="68" d="100"/>
          <a:sy n="68" d="100"/>
        </p:scale>
        <p:origin x="79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85B970F1-9C70-4573-8C44-B632A63852B8}" type="datetimeFigureOut">
              <a:rPr lang="ar-IQ" smtClean="0"/>
              <a:t>11/05/1446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5E0C96-8592-425C-A6A2-59932F2B5976}" type="slidenum">
              <a:rPr lang="ar-IQ" smtClean="0"/>
              <a:t>‹#›</a:t>
            </a:fld>
            <a:endParaRPr lang="ar-IQ"/>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31660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fld id="{85B970F1-9C70-4573-8C44-B632A63852B8}" type="datetimeFigureOut">
              <a:rPr lang="ar-IQ" smtClean="0"/>
              <a:t>11/05/1446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25E0C96-8592-425C-A6A2-59932F2B5976}" type="slidenum">
              <a:rPr lang="ar-IQ" smtClean="0"/>
              <a:t>‹#›</a:t>
            </a:fld>
            <a:endParaRPr lang="ar-IQ"/>
          </a:p>
        </p:txBody>
      </p:sp>
    </p:spTree>
    <p:extLst>
      <p:ext uri="{BB962C8B-B14F-4D97-AF65-F5344CB8AC3E}">
        <p14:creationId xmlns:p14="http://schemas.microsoft.com/office/powerpoint/2010/main" val="1674807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85B970F1-9C70-4573-8C44-B632A63852B8}" type="datetimeFigureOut">
              <a:rPr lang="ar-IQ" smtClean="0"/>
              <a:t>11/05/1446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5E0C96-8592-425C-A6A2-59932F2B5976}" type="slidenum">
              <a:rPr lang="ar-IQ" smtClean="0"/>
              <a:t>‹#›</a:t>
            </a:fld>
            <a:endParaRPr lang="ar-IQ"/>
          </a:p>
        </p:txBody>
      </p:sp>
    </p:spTree>
    <p:extLst>
      <p:ext uri="{BB962C8B-B14F-4D97-AF65-F5344CB8AC3E}">
        <p14:creationId xmlns:p14="http://schemas.microsoft.com/office/powerpoint/2010/main" val="1511679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a:t>انقر لتحرير نمط عنوان الشكل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85B970F1-9C70-4573-8C44-B632A63852B8}" type="datetimeFigureOut">
              <a:rPr lang="ar-IQ" smtClean="0"/>
              <a:t>11/05/1446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5E0C96-8592-425C-A6A2-59932F2B5976}" type="slidenum">
              <a:rPr lang="ar-IQ" smtClean="0"/>
              <a:t>‹#›</a:t>
            </a:fld>
            <a:endParaRPr lang="ar-IQ"/>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575689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85B970F1-9C70-4573-8C44-B632A63852B8}" type="datetimeFigureOut">
              <a:rPr lang="ar-IQ" smtClean="0"/>
              <a:t>11/05/1446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5E0C96-8592-425C-A6A2-59932F2B5976}" type="slidenum">
              <a:rPr lang="ar-IQ" smtClean="0"/>
              <a:t>‹#›</a:t>
            </a:fld>
            <a:endParaRPr lang="ar-IQ"/>
          </a:p>
        </p:txBody>
      </p:sp>
    </p:spTree>
    <p:extLst>
      <p:ext uri="{BB962C8B-B14F-4D97-AF65-F5344CB8AC3E}">
        <p14:creationId xmlns:p14="http://schemas.microsoft.com/office/powerpoint/2010/main" val="26955653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a:t>انقر لتحرير نمط عنوان الشكل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a:t>انقر لتحرير أنماط نص الشكل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85B970F1-9C70-4573-8C44-B632A63852B8}" type="datetimeFigureOut">
              <a:rPr lang="ar-IQ" smtClean="0"/>
              <a:t>11/05/1446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5E0C96-8592-425C-A6A2-59932F2B5976}" type="slidenum">
              <a:rPr lang="ar-IQ" smtClean="0"/>
              <a:t>‹#›</a:t>
            </a:fld>
            <a:endParaRPr lang="ar-IQ"/>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29449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a:t>انقر لتحرير نمط عنوان الشكل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a:t>انقر لتحرير أنماط نص الشكل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85B970F1-9C70-4573-8C44-B632A63852B8}" type="datetimeFigureOut">
              <a:rPr lang="ar-IQ" smtClean="0"/>
              <a:t>11/05/1446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5E0C96-8592-425C-A6A2-59932F2B5976}" type="slidenum">
              <a:rPr lang="ar-IQ" smtClean="0"/>
              <a:t>‹#›</a:t>
            </a:fld>
            <a:endParaRPr lang="ar-IQ"/>
          </a:p>
        </p:txBody>
      </p:sp>
    </p:spTree>
    <p:extLst>
      <p:ext uri="{BB962C8B-B14F-4D97-AF65-F5344CB8AC3E}">
        <p14:creationId xmlns:p14="http://schemas.microsoft.com/office/powerpoint/2010/main" val="17036464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5B970F1-9C70-4573-8C44-B632A63852B8}" type="datetimeFigureOut">
              <a:rPr lang="ar-IQ" smtClean="0"/>
              <a:t>11/05/1446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5E0C96-8592-425C-A6A2-59932F2B5976}" type="slidenum">
              <a:rPr lang="ar-IQ" smtClean="0"/>
              <a:t>‹#›</a:t>
            </a:fld>
            <a:endParaRPr lang="ar-IQ"/>
          </a:p>
        </p:txBody>
      </p:sp>
    </p:spTree>
    <p:extLst>
      <p:ext uri="{BB962C8B-B14F-4D97-AF65-F5344CB8AC3E}">
        <p14:creationId xmlns:p14="http://schemas.microsoft.com/office/powerpoint/2010/main" val="20114494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5B970F1-9C70-4573-8C44-B632A63852B8}" type="datetimeFigureOut">
              <a:rPr lang="ar-IQ" smtClean="0"/>
              <a:t>11/05/1446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5E0C96-8592-425C-A6A2-59932F2B5976}" type="slidenum">
              <a:rPr lang="ar-IQ" smtClean="0"/>
              <a:t>‹#›</a:t>
            </a:fld>
            <a:endParaRPr lang="ar-IQ"/>
          </a:p>
        </p:txBody>
      </p:sp>
    </p:spTree>
    <p:extLst>
      <p:ext uri="{BB962C8B-B14F-4D97-AF65-F5344CB8AC3E}">
        <p14:creationId xmlns:p14="http://schemas.microsoft.com/office/powerpoint/2010/main" val="4232195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nchor="ct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5B970F1-9C70-4573-8C44-B632A63852B8}" type="datetimeFigureOut">
              <a:rPr lang="ar-IQ" smtClean="0"/>
              <a:t>11/05/1446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5E0C96-8592-425C-A6A2-59932F2B5976}" type="slidenum">
              <a:rPr lang="ar-IQ" smtClean="0"/>
              <a:t>‹#›</a:t>
            </a:fld>
            <a:endParaRPr lang="ar-IQ"/>
          </a:p>
        </p:txBody>
      </p:sp>
    </p:spTree>
    <p:extLst>
      <p:ext uri="{BB962C8B-B14F-4D97-AF65-F5344CB8AC3E}">
        <p14:creationId xmlns:p14="http://schemas.microsoft.com/office/powerpoint/2010/main" val="1682322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85B970F1-9C70-4573-8C44-B632A63852B8}" type="datetimeFigureOut">
              <a:rPr lang="ar-IQ" smtClean="0"/>
              <a:t>11/05/1446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5E0C96-8592-425C-A6A2-59932F2B5976}" type="slidenum">
              <a:rPr lang="ar-IQ" smtClean="0"/>
              <a:t>‹#›</a:t>
            </a:fld>
            <a:endParaRPr lang="ar-IQ"/>
          </a:p>
        </p:txBody>
      </p:sp>
    </p:spTree>
    <p:extLst>
      <p:ext uri="{BB962C8B-B14F-4D97-AF65-F5344CB8AC3E}">
        <p14:creationId xmlns:p14="http://schemas.microsoft.com/office/powerpoint/2010/main" val="2345798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85B970F1-9C70-4573-8C44-B632A63852B8}" type="datetimeFigureOut">
              <a:rPr lang="ar-IQ" smtClean="0"/>
              <a:t>11/05/1446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25E0C96-8592-425C-A6A2-59932F2B5976}" type="slidenum">
              <a:rPr lang="ar-IQ" smtClean="0"/>
              <a:t>‹#›</a:t>
            </a:fld>
            <a:endParaRPr lang="ar-IQ"/>
          </a:p>
        </p:txBody>
      </p:sp>
    </p:spTree>
    <p:extLst>
      <p:ext uri="{BB962C8B-B14F-4D97-AF65-F5344CB8AC3E}">
        <p14:creationId xmlns:p14="http://schemas.microsoft.com/office/powerpoint/2010/main" val="3877121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85B970F1-9C70-4573-8C44-B632A63852B8}" type="datetimeFigureOut">
              <a:rPr lang="ar-IQ" smtClean="0"/>
              <a:t>11/05/1446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25E0C96-8592-425C-A6A2-59932F2B5976}" type="slidenum">
              <a:rPr lang="ar-IQ" smtClean="0"/>
              <a:t>‹#›</a:t>
            </a:fld>
            <a:endParaRPr lang="ar-IQ"/>
          </a:p>
        </p:txBody>
      </p:sp>
    </p:spTree>
    <p:extLst>
      <p:ext uri="{BB962C8B-B14F-4D97-AF65-F5344CB8AC3E}">
        <p14:creationId xmlns:p14="http://schemas.microsoft.com/office/powerpoint/2010/main" val="3909823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85B970F1-9C70-4573-8C44-B632A63852B8}" type="datetimeFigureOut">
              <a:rPr lang="ar-IQ" smtClean="0"/>
              <a:t>11/05/1446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25E0C96-8592-425C-A6A2-59932F2B5976}" type="slidenum">
              <a:rPr lang="ar-IQ" smtClean="0"/>
              <a:t>‹#›</a:t>
            </a:fld>
            <a:endParaRPr lang="ar-IQ"/>
          </a:p>
        </p:txBody>
      </p:sp>
    </p:spTree>
    <p:extLst>
      <p:ext uri="{BB962C8B-B14F-4D97-AF65-F5344CB8AC3E}">
        <p14:creationId xmlns:p14="http://schemas.microsoft.com/office/powerpoint/2010/main" val="900190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B970F1-9C70-4573-8C44-B632A63852B8}" type="datetimeFigureOut">
              <a:rPr lang="ar-IQ" smtClean="0"/>
              <a:t>11/05/1446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25E0C96-8592-425C-A6A2-59932F2B5976}" type="slidenum">
              <a:rPr lang="ar-IQ" smtClean="0"/>
              <a:t>‹#›</a:t>
            </a:fld>
            <a:endParaRPr lang="ar-IQ"/>
          </a:p>
        </p:txBody>
      </p:sp>
    </p:spTree>
    <p:extLst>
      <p:ext uri="{BB962C8B-B14F-4D97-AF65-F5344CB8AC3E}">
        <p14:creationId xmlns:p14="http://schemas.microsoft.com/office/powerpoint/2010/main" val="1962863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85B970F1-9C70-4573-8C44-B632A63852B8}" type="datetimeFigureOut">
              <a:rPr lang="ar-IQ" smtClean="0"/>
              <a:t>11/05/1446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25E0C96-8592-425C-A6A2-59932F2B5976}" type="slidenum">
              <a:rPr lang="ar-IQ" smtClean="0"/>
              <a:t>‹#›</a:t>
            </a:fld>
            <a:endParaRPr lang="ar-IQ"/>
          </a:p>
        </p:txBody>
      </p:sp>
    </p:spTree>
    <p:extLst>
      <p:ext uri="{BB962C8B-B14F-4D97-AF65-F5344CB8AC3E}">
        <p14:creationId xmlns:p14="http://schemas.microsoft.com/office/powerpoint/2010/main" val="3235681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a:t>انقر لتحرير نمط عنوان الشكل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85B970F1-9C70-4573-8C44-B632A63852B8}" type="datetimeFigureOut">
              <a:rPr lang="ar-IQ" smtClean="0"/>
              <a:t>11/05/1446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25E0C96-8592-425C-A6A2-59932F2B5976}" type="slidenum">
              <a:rPr lang="ar-IQ" smtClean="0"/>
              <a:t>‹#›</a:t>
            </a:fld>
            <a:endParaRPr lang="ar-IQ"/>
          </a:p>
        </p:txBody>
      </p:sp>
    </p:spTree>
    <p:extLst>
      <p:ext uri="{BB962C8B-B14F-4D97-AF65-F5344CB8AC3E}">
        <p14:creationId xmlns:p14="http://schemas.microsoft.com/office/powerpoint/2010/main" val="1177331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5B970F1-9C70-4573-8C44-B632A63852B8}" type="datetimeFigureOut">
              <a:rPr lang="ar-IQ" smtClean="0"/>
              <a:t>11/05/1446</a:t>
            </a:fld>
            <a:endParaRPr lang="ar-IQ"/>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IQ"/>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25E0C96-8592-425C-A6A2-59932F2B5976}" type="slidenum">
              <a:rPr lang="ar-IQ" smtClean="0"/>
              <a:t>‹#›</a:t>
            </a:fld>
            <a:endParaRPr lang="ar-IQ"/>
          </a:p>
        </p:txBody>
      </p:sp>
    </p:spTree>
    <p:extLst>
      <p:ext uri="{BB962C8B-B14F-4D97-AF65-F5344CB8AC3E}">
        <p14:creationId xmlns:p14="http://schemas.microsoft.com/office/powerpoint/2010/main" val="189213707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713E70-2041-E63A-2838-6D463402E5CE}"/>
            </a:ext>
          </a:extLst>
        </p:cNvPr>
        <p:cNvGrpSpPr/>
        <p:nvPr/>
      </p:nvGrpSpPr>
      <p:grpSpPr>
        <a:xfrm>
          <a:off x="0" y="0"/>
          <a:ext cx="0" cy="0"/>
          <a:chOff x="0" y="0"/>
          <a:chExt cx="0" cy="0"/>
        </a:xfrm>
      </p:grpSpPr>
      <p:sp>
        <p:nvSpPr>
          <p:cNvPr id="8" name="مربع نص 7">
            <a:extLst>
              <a:ext uri="{FF2B5EF4-FFF2-40B4-BE49-F238E27FC236}">
                <a16:creationId xmlns:a16="http://schemas.microsoft.com/office/drawing/2014/main" id="{C48952AE-E0E7-0B5F-1B9C-8CDFF4C129A9}"/>
              </a:ext>
            </a:extLst>
          </p:cNvPr>
          <p:cNvSpPr txBox="1"/>
          <p:nvPr/>
        </p:nvSpPr>
        <p:spPr>
          <a:xfrm>
            <a:off x="3052689" y="196949"/>
            <a:ext cx="8961120" cy="1200329"/>
          </a:xfrm>
          <a:prstGeom prst="rect">
            <a:avLst/>
          </a:prstGeom>
          <a:noFill/>
        </p:spPr>
        <p:txBody>
          <a:bodyPr wrap="square">
            <a:spAutoFit/>
          </a:bodyPr>
          <a:lstStyle/>
          <a:p>
            <a:pPr algn="r"/>
            <a:r>
              <a:rPr lang="ar-IQ" b="1" dirty="0">
                <a:solidFill>
                  <a:schemeClr val="bg1"/>
                </a:solidFill>
              </a:rPr>
              <a:t>وزارة التعليم العالي والبحث العلمي</a:t>
            </a:r>
          </a:p>
          <a:p>
            <a:pPr algn="r"/>
            <a:r>
              <a:rPr lang="ar-IQ" b="1" dirty="0">
                <a:solidFill>
                  <a:schemeClr val="bg1"/>
                </a:solidFill>
              </a:rPr>
              <a:t>جامعة الكوفة – كلية الإدارة والاقتصاد</a:t>
            </a:r>
          </a:p>
          <a:p>
            <a:pPr algn="r"/>
            <a:r>
              <a:rPr lang="ar-IQ" b="1" dirty="0">
                <a:solidFill>
                  <a:schemeClr val="bg1"/>
                </a:solidFill>
              </a:rPr>
              <a:t>قسم الإدارة الاعمال – المرحلة الاولى</a:t>
            </a:r>
          </a:p>
          <a:p>
            <a:pPr algn="r"/>
            <a:r>
              <a:rPr lang="ar-IQ" b="1" dirty="0">
                <a:solidFill>
                  <a:schemeClr val="bg1"/>
                </a:solidFill>
              </a:rPr>
              <a:t>المادة : مبادئ الاقتصاد – الكورس الاول</a:t>
            </a:r>
          </a:p>
        </p:txBody>
      </p:sp>
      <p:pic>
        <p:nvPicPr>
          <p:cNvPr id="9" name="صورة 8">
            <a:extLst>
              <a:ext uri="{FF2B5EF4-FFF2-40B4-BE49-F238E27FC236}">
                <a16:creationId xmlns:a16="http://schemas.microsoft.com/office/drawing/2014/main" id="{D3B41AB4-23D8-B0C4-CA66-D80818CA0EC6}"/>
              </a:ext>
            </a:extLst>
          </p:cNvPr>
          <p:cNvPicPr>
            <a:picLocks noChangeAspect="1"/>
          </p:cNvPicPr>
          <p:nvPr/>
        </p:nvPicPr>
        <p:blipFill>
          <a:blip r:embed="rId2"/>
          <a:stretch>
            <a:fillRect/>
          </a:stretch>
        </p:blipFill>
        <p:spPr>
          <a:xfrm>
            <a:off x="908951" y="141736"/>
            <a:ext cx="2748649" cy="2249772"/>
          </a:xfrm>
          <a:prstGeom prst="rect">
            <a:avLst/>
          </a:prstGeom>
        </p:spPr>
      </p:pic>
      <p:sp>
        <p:nvSpPr>
          <p:cNvPr id="11" name="مربع نص 10">
            <a:extLst>
              <a:ext uri="{FF2B5EF4-FFF2-40B4-BE49-F238E27FC236}">
                <a16:creationId xmlns:a16="http://schemas.microsoft.com/office/drawing/2014/main" id="{236136AC-0477-0F82-C77C-BE7421C3AB83}"/>
              </a:ext>
            </a:extLst>
          </p:cNvPr>
          <p:cNvSpPr txBox="1"/>
          <p:nvPr/>
        </p:nvSpPr>
        <p:spPr>
          <a:xfrm>
            <a:off x="3052689" y="3240817"/>
            <a:ext cx="8046720" cy="707886"/>
          </a:xfrm>
          <a:prstGeom prst="rect">
            <a:avLst/>
          </a:prstGeom>
          <a:noFill/>
        </p:spPr>
        <p:txBody>
          <a:bodyPr wrap="square">
            <a:spAutoFit/>
          </a:bodyPr>
          <a:lstStyle/>
          <a:p>
            <a:pPr algn="ctr"/>
            <a:r>
              <a:rPr lang="ar-IQ" sz="4000" b="1" dirty="0">
                <a:solidFill>
                  <a:schemeClr val="bg1"/>
                </a:solidFill>
              </a:rPr>
              <a:t>      محاضرات مبادئ علم الاقتصاد</a:t>
            </a:r>
          </a:p>
        </p:txBody>
      </p:sp>
      <p:sp>
        <p:nvSpPr>
          <p:cNvPr id="13" name="مربع نص 12">
            <a:extLst>
              <a:ext uri="{FF2B5EF4-FFF2-40B4-BE49-F238E27FC236}">
                <a16:creationId xmlns:a16="http://schemas.microsoft.com/office/drawing/2014/main" id="{57B09DCC-280D-3EF1-11A8-BB95BFC36F5B}"/>
              </a:ext>
            </a:extLst>
          </p:cNvPr>
          <p:cNvSpPr txBox="1"/>
          <p:nvPr/>
        </p:nvSpPr>
        <p:spPr>
          <a:xfrm>
            <a:off x="2912013" y="4466493"/>
            <a:ext cx="5641145" cy="646331"/>
          </a:xfrm>
          <a:prstGeom prst="rect">
            <a:avLst/>
          </a:prstGeom>
          <a:noFill/>
        </p:spPr>
        <p:txBody>
          <a:bodyPr wrap="square">
            <a:spAutoFit/>
          </a:bodyPr>
          <a:lstStyle/>
          <a:p>
            <a:pPr algn="ctr"/>
            <a:endParaRPr lang="ar-IQ" b="1" dirty="0">
              <a:solidFill>
                <a:schemeClr val="bg1"/>
              </a:solidFill>
            </a:endParaRPr>
          </a:p>
          <a:p>
            <a:pPr algn="ctr"/>
            <a:r>
              <a:rPr lang="ar-IQ" b="1" dirty="0">
                <a:solidFill>
                  <a:schemeClr val="bg1"/>
                </a:solidFill>
              </a:rPr>
              <a:t>استاذ المادة :م. هيام حسن زبر الموسوي</a:t>
            </a:r>
          </a:p>
        </p:txBody>
      </p:sp>
    </p:spTree>
    <p:extLst>
      <p:ext uri="{BB962C8B-B14F-4D97-AF65-F5344CB8AC3E}">
        <p14:creationId xmlns:p14="http://schemas.microsoft.com/office/powerpoint/2010/main" val="2331177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279DE9-E710-071A-C988-B08713E5C246}"/>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625C55C8-3DFA-0EE5-F42C-B4B2C843C6C1}"/>
              </a:ext>
            </a:extLst>
          </p:cNvPr>
          <p:cNvSpPr>
            <a:spLocks noGrp="1"/>
          </p:cNvSpPr>
          <p:nvPr>
            <p:ph type="subTitle" idx="1"/>
          </p:nvPr>
        </p:nvSpPr>
        <p:spPr>
          <a:xfrm>
            <a:off x="684211" y="773729"/>
            <a:ext cx="10710619" cy="5256628"/>
          </a:xfrm>
        </p:spPr>
        <p:txBody>
          <a:bodyPr>
            <a:normAutofit fontScale="25000" lnSpcReduction="20000"/>
          </a:bodyPr>
          <a:lstStyle/>
          <a:p>
            <a:pPr marL="228600" algn="justLow" rtl="1">
              <a:lnSpc>
                <a:spcPct val="115000"/>
              </a:lnSpc>
              <a:spcAft>
                <a:spcPts val="1000"/>
              </a:spcAft>
            </a:pPr>
            <a:r>
              <a:rPr lang="ar-SA" sz="5400" b="1" dirty="0">
                <a:effectLst/>
                <a:highlight>
                  <a:srgbClr val="FFFF00"/>
                </a:highlight>
                <a:latin typeface="Simplified Arabic" panose="02020603050405020304" pitchFamily="18" charset="-78"/>
                <a:ea typeface="Times New Roman" panose="02020603050405020304" pitchFamily="18" charset="0"/>
                <a:cs typeface="PT Bold Dusky" panose="02010400000000000000" pitchFamily="2" charset="-78"/>
              </a:rPr>
              <a:t>ب. السلع الاستهلاكية والسلع الإنتاجية</a:t>
            </a:r>
            <a:r>
              <a:rPr lang="en-US" sz="5400" b="1" dirty="0">
                <a:effectLst/>
                <a:highlight>
                  <a:srgbClr val="FFFF00"/>
                </a:highlight>
                <a:latin typeface="Simplified Arabic" panose="02020603050405020304" pitchFamily="18" charset="-78"/>
                <a:ea typeface="Times New Roman" panose="02020603050405020304" pitchFamily="18" charset="0"/>
                <a:cs typeface="PT Bold Dusky" panose="02010400000000000000" pitchFamily="2" charset="-78"/>
              </a:rPr>
              <a:t>:</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marL="228600" algn="justLow" rtl="1">
              <a:lnSpc>
                <a:spcPct val="115000"/>
              </a:lnSpc>
              <a:spcAft>
                <a:spcPts val="1000"/>
              </a:spcAft>
            </a:pPr>
            <a:r>
              <a:rPr lang="ar-SA" sz="8000" b="1" dirty="0">
                <a:solidFill>
                  <a:schemeClr val="bg1"/>
                </a:solidFill>
                <a:effectLst/>
                <a:latin typeface="Simplified Arabic" panose="02020603050405020304" pitchFamily="18" charset="-78"/>
                <a:ea typeface="Times New Roman" panose="02020603050405020304" pitchFamily="18" charset="0"/>
                <a:cs typeface="PT Bold Dusky" panose="02010400000000000000" pitchFamily="2" charset="-78"/>
              </a:rPr>
              <a:t>ب-1- السلع الاستهلاكية: </a:t>
            </a:r>
            <a:r>
              <a:rPr lang="ar-SA" sz="80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هي السلع التي تستخدم في إشباع الحاجات البشرية بصورة مباشرة مثل الطعام والملابس...الخ. وتنقسم إلى نوعين</a:t>
            </a:r>
            <a:r>
              <a:rPr lang="en-US" sz="8000" b="1" dirty="0">
                <a:solidFill>
                  <a:schemeClr val="bg1"/>
                </a:solidFill>
                <a:effectLst/>
                <a:latin typeface="Simplified Arabic" panose="02020603050405020304" pitchFamily="18" charset="-78"/>
                <a:ea typeface="Times New Roman" panose="02020603050405020304" pitchFamily="18" charset="0"/>
                <a:cs typeface="Arial" panose="020B0604020202020204" pitchFamily="34" charset="0"/>
              </a:rPr>
              <a:t>:</a:t>
            </a:r>
            <a:endParaRPr lang="en-US" sz="6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buFont typeface="Wingdings" panose="05000000000000000000" pitchFamily="2" charset="2"/>
              <a:buChar char=""/>
            </a:pPr>
            <a:r>
              <a:rPr lang="ar-SA" sz="8000" b="1" dirty="0">
                <a:solidFill>
                  <a:schemeClr val="bg1"/>
                </a:solidFill>
                <a:effectLst/>
                <a:latin typeface="Simplified Arabic" panose="02020603050405020304" pitchFamily="18" charset="-78"/>
                <a:ea typeface="Times New Roman" panose="02020603050405020304" pitchFamily="18" charset="0"/>
                <a:cs typeface="PT Bold Dusky" panose="02010400000000000000" pitchFamily="2" charset="-78"/>
              </a:rPr>
              <a:t>سلع استهلاكية غير معمرة: </a:t>
            </a:r>
            <a:r>
              <a:rPr lang="ar-SA" sz="80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وهي تستخدم في إشباع الحاجة الإنسانية مرة واحدة، حيث تفنى بمجرد الاستخدام كالغذاء. أو تستخدم في إشباع الحاجة الإنسانية عددا قليلا من المرات كالملابس</a:t>
            </a:r>
            <a:r>
              <a:rPr lang="en-US" sz="8000" b="1" dirty="0">
                <a:solidFill>
                  <a:schemeClr val="bg1"/>
                </a:solidFill>
                <a:effectLst/>
                <a:latin typeface="Simplified Arabic" panose="02020603050405020304" pitchFamily="18" charset="-78"/>
                <a:ea typeface="Times New Roman" panose="02020603050405020304" pitchFamily="18" charset="0"/>
                <a:cs typeface="Arial" panose="020B0604020202020204" pitchFamily="34" charset="0"/>
              </a:rPr>
              <a:t>.</a:t>
            </a:r>
            <a:endParaRPr lang="en-US" sz="6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spcAft>
                <a:spcPts val="1000"/>
              </a:spcAft>
              <a:buFont typeface="Wingdings" panose="05000000000000000000" pitchFamily="2" charset="2"/>
              <a:buChar char=""/>
            </a:pPr>
            <a:r>
              <a:rPr lang="ar-SA" sz="8000" b="1" dirty="0">
                <a:solidFill>
                  <a:schemeClr val="bg1"/>
                </a:solidFill>
                <a:effectLst/>
                <a:latin typeface="Simplified Arabic" panose="02020603050405020304" pitchFamily="18" charset="-78"/>
                <a:ea typeface="Times New Roman" panose="02020603050405020304" pitchFamily="18" charset="0"/>
                <a:cs typeface="PT Bold Dusky" panose="02010400000000000000" pitchFamily="2" charset="-78"/>
              </a:rPr>
              <a:t>سلع استهلاكية معمرة:</a:t>
            </a:r>
            <a:r>
              <a:rPr lang="ar-SA" sz="80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 وهي السلع التي تعطي منفعتها على مدى فترة من الزمن مثل السيارة أو الثلاجة أو الغسالة...الخ</a:t>
            </a:r>
            <a:r>
              <a:rPr lang="en-US" sz="8000" b="1" dirty="0">
                <a:solidFill>
                  <a:schemeClr val="bg1"/>
                </a:solidFill>
                <a:effectLst/>
                <a:latin typeface="Simplified Arabic" panose="02020603050405020304" pitchFamily="18" charset="-78"/>
                <a:ea typeface="Times New Roman" panose="02020603050405020304" pitchFamily="18" charset="0"/>
                <a:cs typeface="Arial" panose="020B0604020202020204" pitchFamily="34" charset="0"/>
              </a:rPr>
              <a:t>.</a:t>
            </a:r>
            <a:endParaRPr lang="en-US" sz="6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1000"/>
              </a:spcAft>
            </a:pPr>
            <a:r>
              <a:rPr lang="ar-SA" sz="8000" b="1" dirty="0">
                <a:solidFill>
                  <a:schemeClr val="bg1"/>
                </a:solidFill>
                <a:effectLst/>
                <a:latin typeface="Simplified Arabic" panose="02020603050405020304" pitchFamily="18" charset="-78"/>
                <a:ea typeface="Times New Roman" panose="02020603050405020304" pitchFamily="18" charset="0"/>
                <a:cs typeface="PT Bold Dusky" panose="02010400000000000000" pitchFamily="2" charset="-78"/>
              </a:rPr>
              <a:t>   ب-2- السلع الإنتاجية: </a:t>
            </a:r>
            <a:r>
              <a:rPr lang="ar-SA" sz="80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هي التي تستخدم في إشباع الحاجة الإنسانية بطريقة غير مباشرة أي عن طريق استخدامها في إنتاج سلع وخدمات تستخدم في إشباع الحاجة الإنسانية. وتنقسم السلع الإنتاجية إلى</a:t>
            </a:r>
            <a:r>
              <a:rPr lang="en-US" sz="8000" b="1" dirty="0">
                <a:solidFill>
                  <a:schemeClr val="bg1"/>
                </a:solidFill>
                <a:effectLst/>
                <a:latin typeface="Simplified Arabic" panose="02020603050405020304" pitchFamily="18" charset="-78"/>
                <a:ea typeface="Times New Roman" panose="02020603050405020304" pitchFamily="18" charset="0"/>
                <a:cs typeface="Arial" panose="020B0604020202020204" pitchFamily="34" charset="0"/>
              </a:rPr>
              <a:t>:</a:t>
            </a:r>
            <a:endParaRPr lang="en-US" sz="6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buFont typeface="Wingdings" panose="05000000000000000000" pitchFamily="2" charset="2"/>
              <a:buChar char=""/>
            </a:pPr>
            <a:r>
              <a:rPr lang="ar-SA" sz="8000" b="1" dirty="0">
                <a:solidFill>
                  <a:schemeClr val="bg1"/>
                </a:solidFill>
                <a:effectLst/>
                <a:latin typeface="Simplified Arabic" panose="02020603050405020304" pitchFamily="18" charset="-78"/>
                <a:ea typeface="Times New Roman" panose="02020603050405020304" pitchFamily="18" charset="0"/>
                <a:cs typeface="PT Bold Dusky" panose="02010400000000000000" pitchFamily="2" charset="-78"/>
              </a:rPr>
              <a:t>سلع وسيطة:</a:t>
            </a:r>
            <a:r>
              <a:rPr lang="ar-SA" sz="80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 كالجلود والحديد والإسمنت حيث تستخدم في إنتاج المنتجات الجلدية أو المساكن</a:t>
            </a:r>
            <a:r>
              <a:rPr lang="en-US" sz="8000" b="1" dirty="0">
                <a:solidFill>
                  <a:schemeClr val="bg1"/>
                </a:solidFill>
                <a:effectLst/>
                <a:latin typeface="Simplified Arabic" panose="02020603050405020304" pitchFamily="18" charset="-78"/>
                <a:ea typeface="Times New Roman" panose="02020603050405020304" pitchFamily="18" charset="0"/>
                <a:cs typeface="Arial" panose="020B0604020202020204" pitchFamily="34" charset="0"/>
              </a:rPr>
              <a:t>. </a:t>
            </a:r>
            <a:r>
              <a:rPr lang="ar-SA" sz="80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وهذا النوع من السلع الإنتاجية يدخل بكامل قيمته في تكاليف السلعة النهائية. </a:t>
            </a:r>
            <a:endParaRPr lang="en-US" sz="6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spcAft>
                <a:spcPts val="1000"/>
              </a:spcAft>
              <a:buFont typeface="Wingdings" panose="05000000000000000000" pitchFamily="2" charset="2"/>
              <a:buChar char=""/>
            </a:pPr>
            <a:r>
              <a:rPr lang="en-US" sz="8000" b="1" dirty="0">
                <a:solidFill>
                  <a:schemeClr val="bg1"/>
                </a:solidFill>
                <a:effectLst/>
                <a:latin typeface="Simplified Arabic" panose="02020603050405020304" pitchFamily="18" charset="-78"/>
                <a:ea typeface="Times New Roman" panose="02020603050405020304" pitchFamily="18" charset="0"/>
                <a:cs typeface="Arial" panose="020B0604020202020204" pitchFamily="34" charset="0"/>
              </a:rPr>
              <a:t> </a:t>
            </a:r>
            <a:r>
              <a:rPr lang="ar-SA" sz="8000" b="1" dirty="0">
                <a:solidFill>
                  <a:schemeClr val="bg1"/>
                </a:solidFill>
                <a:effectLst/>
                <a:latin typeface="Simplified Arabic" panose="02020603050405020304" pitchFamily="18" charset="-78"/>
                <a:ea typeface="Times New Roman" panose="02020603050405020304" pitchFamily="18" charset="0"/>
                <a:cs typeface="PT Bold Dusky" panose="02010400000000000000" pitchFamily="2" charset="-78"/>
              </a:rPr>
              <a:t>سلع رأسمالية:</a:t>
            </a:r>
            <a:r>
              <a:rPr lang="ar-SA" sz="80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 كالآلات والمعدات، حيث لا تستهلك مباشرة بل يستهلك ما تسهم في إنتاجه من سلع. وهذا النوع من المنتجات لا يدخل بكامل قيمته في السلعة النهائية</a:t>
            </a:r>
            <a:r>
              <a:rPr lang="en-US" sz="8000" b="1" dirty="0">
                <a:solidFill>
                  <a:schemeClr val="bg1"/>
                </a:solidFill>
                <a:effectLst/>
                <a:latin typeface="Simplified Arabic" panose="02020603050405020304" pitchFamily="18" charset="-78"/>
                <a:ea typeface="Times New Roman" panose="02020603050405020304" pitchFamily="18" charset="0"/>
                <a:cs typeface="Arial" panose="020B0604020202020204" pitchFamily="34" charset="0"/>
              </a:rPr>
              <a:t>.</a:t>
            </a:r>
            <a:endParaRPr lang="en-US" sz="6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a:endParaRPr lang="ar-IQ" sz="5400" dirty="0"/>
          </a:p>
        </p:txBody>
      </p:sp>
    </p:spTree>
    <p:extLst>
      <p:ext uri="{BB962C8B-B14F-4D97-AF65-F5344CB8AC3E}">
        <p14:creationId xmlns:p14="http://schemas.microsoft.com/office/powerpoint/2010/main" val="1536231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1D5B58-5020-5FB9-71F4-86C9BCB951D5}"/>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5B649CBD-3D17-D3BB-ACFE-D946D29DD48B}"/>
              </a:ext>
            </a:extLst>
          </p:cNvPr>
          <p:cNvSpPr>
            <a:spLocks noGrp="1"/>
          </p:cNvSpPr>
          <p:nvPr>
            <p:ph type="subTitle" idx="1"/>
          </p:nvPr>
        </p:nvSpPr>
        <p:spPr>
          <a:xfrm>
            <a:off x="684211" y="773729"/>
            <a:ext cx="10710619" cy="5256628"/>
          </a:xfrm>
        </p:spPr>
        <p:txBody>
          <a:bodyPr>
            <a:normAutofit fontScale="55000" lnSpcReduction="20000"/>
          </a:bodyPr>
          <a:lstStyle/>
          <a:p>
            <a:pPr marL="457200" algn="justLow" rtl="1">
              <a:lnSpc>
                <a:spcPct val="115000"/>
              </a:lnSpc>
            </a:pPr>
            <a:r>
              <a:rPr lang="ar-SA" sz="5400" b="1" dirty="0">
                <a:effectLst/>
                <a:highlight>
                  <a:srgbClr val="FFFF00"/>
                </a:highlight>
                <a:latin typeface="Simplified Arabic" panose="02020603050405020304" pitchFamily="18" charset="-78"/>
                <a:ea typeface="Times New Roman" panose="02020603050405020304" pitchFamily="18" charset="0"/>
                <a:cs typeface="PT Bold Dusky" panose="02010400000000000000" pitchFamily="2" charset="-78"/>
              </a:rPr>
              <a:t>ج . السلع المتكاملة والسلع المتنافسة</a:t>
            </a:r>
            <a:r>
              <a:rPr lang="ar-IQ" sz="5400" b="1" dirty="0">
                <a:effectLst/>
                <a:highlight>
                  <a:srgbClr val="FFFF00"/>
                </a:highlight>
                <a:latin typeface="Simplified Arabic" panose="02020603050405020304" pitchFamily="18" charset="-78"/>
                <a:ea typeface="Times New Roman" panose="02020603050405020304" pitchFamily="18" charset="0"/>
                <a:cs typeface="PT Bold Dusky" panose="02010400000000000000" pitchFamily="2" charset="-78"/>
              </a:rPr>
              <a:t>:</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marL="457200" algn="justLow" rtl="1">
              <a:lnSpc>
                <a:spcPct val="115000"/>
              </a:lnSpc>
            </a:pPr>
            <a:r>
              <a:rPr lang="ar-SA" sz="5400" b="1" dirty="0">
                <a:solidFill>
                  <a:schemeClr val="bg1"/>
                </a:solidFill>
                <a:effectLst/>
                <a:latin typeface="Simplified Arabic" panose="02020603050405020304" pitchFamily="18" charset="-78"/>
                <a:ea typeface="Times New Roman" panose="02020603050405020304" pitchFamily="18" charset="0"/>
                <a:cs typeface="PT Bold Dusky" panose="02010400000000000000" pitchFamily="2" charset="-78"/>
              </a:rPr>
              <a:t>ج-1- السلع المتكاملة</a:t>
            </a:r>
            <a:r>
              <a:rPr lang="ar-SA" sz="54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 يقال لسلعتين</a:t>
            </a:r>
            <a:r>
              <a:rPr lang="en-US" sz="5400" b="1" dirty="0">
                <a:solidFill>
                  <a:schemeClr val="bg1"/>
                </a:solidFill>
                <a:effectLst/>
                <a:latin typeface="Simplified Arabic" panose="02020603050405020304" pitchFamily="18" charset="-78"/>
                <a:ea typeface="Times New Roman" panose="02020603050405020304" pitchFamily="18" charset="0"/>
                <a:cs typeface="Arial" panose="020B0604020202020204" pitchFamily="34" charset="0"/>
              </a:rPr>
              <a:t> ( x ,y )</a:t>
            </a:r>
            <a:r>
              <a:rPr lang="ar-SA" sz="54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انهما متكاملتان إذا كان لابد من استخدامهما معا في إشباع نفس الحاجة، مثل الشاي والسكر أو الثلاجة والكهرباء...الخ. فالسلع السابقة لا بد وان تستخدم معا في إشباع حاجة معنية</a:t>
            </a:r>
            <a:r>
              <a:rPr lang="en-US" sz="5400" b="1" dirty="0">
                <a:solidFill>
                  <a:schemeClr val="bg1"/>
                </a:solidFill>
                <a:effectLst/>
                <a:latin typeface="Simplified Arabic" panose="02020603050405020304" pitchFamily="18" charset="-78"/>
                <a:ea typeface="Times New Roman" panose="02020603050405020304" pitchFamily="18" charset="0"/>
                <a:cs typeface="Arial" panose="020B0604020202020204" pitchFamily="34" charset="0"/>
              </a:rPr>
              <a:t>.</a:t>
            </a:r>
            <a:r>
              <a:rPr lang="en-US" sz="5400" b="1" dirty="0">
                <a:solidFill>
                  <a:schemeClr val="bg1"/>
                </a:solidFill>
                <a:effectLst/>
                <a:latin typeface="Simplified Arabic" panose="02020603050405020304" pitchFamily="18" charset="-78"/>
                <a:ea typeface="Times New Roman" panose="02020603050405020304" pitchFamily="18" charset="0"/>
                <a:cs typeface="PT Bold Dusky" panose="02010400000000000000" pitchFamily="2" charset="-78"/>
              </a:rPr>
              <a:t> </a:t>
            </a:r>
            <a:endParaRPr lang="en-US" sz="4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457200" algn="justLow" rtl="1">
              <a:lnSpc>
                <a:spcPct val="115000"/>
              </a:lnSpc>
              <a:spcAft>
                <a:spcPts val="1000"/>
              </a:spcAft>
            </a:pPr>
            <a:r>
              <a:rPr lang="ar-SA" sz="5400" b="1" dirty="0">
                <a:solidFill>
                  <a:schemeClr val="bg1"/>
                </a:solidFill>
                <a:effectLst/>
                <a:latin typeface="Simplified Arabic" panose="02020603050405020304" pitchFamily="18" charset="-78"/>
                <a:ea typeface="Times New Roman" panose="02020603050405020304" pitchFamily="18" charset="0"/>
                <a:cs typeface="PT Bold Dusky" panose="02010400000000000000" pitchFamily="2" charset="-78"/>
              </a:rPr>
              <a:t>ج-2- السلع المتنافسة أو البديلة: </a:t>
            </a:r>
            <a:r>
              <a:rPr lang="ar-SA" sz="54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يقال لسلعتين</a:t>
            </a:r>
            <a:r>
              <a:rPr lang="en-US" sz="5400" b="1" dirty="0">
                <a:solidFill>
                  <a:schemeClr val="bg1"/>
                </a:solidFill>
                <a:effectLst/>
                <a:latin typeface="Simplified Arabic" panose="02020603050405020304" pitchFamily="18" charset="-78"/>
                <a:ea typeface="Times New Roman" panose="02020603050405020304" pitchFamily="18" charset="0"/>
                <a:cs typeface="Arial" panose="020B0604020202020204" pitchFamily="34" charset="0"/>
              </a:rPr>
              <a:t> (x ,y) </a:t>
            </a:r>
            <a:r>
              <a:rPr lang="ar-SA" sz="54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انهما بديلتان إذا كان يمكن استخدام أي منهما في إشباع نفس الحاجة ومثال ذلك، الشاي والقهوة حيث يمكن استخدام أي منهما في إشباع الحاجة إلى مشروب ساخن. ومن الأمثلة الأخرى الأقمشة القطنية والأقمشة الصوفية...الخ. وتختلف درجة كمال هذه العلاقة البديلة حسب درجة السهولة التي يمكن بها إحلال سلعة محل الأخرى في إشباع الحاجة</a:t>
            </a:r>
            <a:r>
              <a:rPr lang="en-US" sz="5400" b="1" dirty="0">
                <a:effectLst/>
                <a:latin typeface="Simplified Arabic" panose="02020603050405020304" pitchFamily="18" charset="-78"/>
                <a:ea typeface="Times New Roman" panose="02020603050405020304" pitchFamily="18" charset="0"/>
                <a:cs typeface="PT Bold Dusky" panose="02010400000000000000" pitchFamily="2" charset="-78"/>
              </a:rPr>
              <a:t>.</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algn="r"/>
            <a:endParaRPr lang="ar-IQ" sz="5400" dirty="0"/>
          </a:p>
        </p:txBody>
      </p:sp>
    </p:spTree>
    <p:extLst>
      <p:ext uri="{BB962C8B-B14F-4D97-AF65-F5344CB8AC3E}">
        <p14:creationId xmlns:p14="http://schemas.microsoft.com/office/powerpoint/2010/main" val="933909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F37F88-0518-51F6-B84B-694ECA10EF3E}"/>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8F5F99BC-6280-7C15-0863-880FCE60D83D}"/>
              </a:ext>
            </a:extLst>
          </p:cNvPr>
          <p:cNvSpPr>
            <a:spLocks noGrp="1"/>
          </p:cNvSpPr>
          <p:nvPr>
            <p:ph type="subTitle" idx="1"/>
          </p:nvPr>
        </p:nvSpPr>
        <p:spPr>
          <a:xfrm>
            <a:off x="684211" y="773729"/>
            <a:ext cx="10710619" cy="5256628"/>
          </a:xfrm>
        </p:spPr>
        <p:txBody>
          <a:bodyPr>
            <a:normAutofit fontScale="40000" lnSpcReduction="20000"/>
          </a:bodyPr>
          <a:lstStyle/>
          <a:p>
            <a:pPr algn="justLow" rtl="1">
              <a:lnSpc>
                <a:spcPct val="115000"/>
              </a:lnSpc>
              <a:spcAft>
                <a:spcPts val="1000"/>
              </a:spcAft>
            </a:pPr>
            <a:r>
              <a:rPr lang="ar-SA" sz="5400" b="1" dirty="0">
                <a:effectLst/>
                <a:latin typeface="Simplified Arabic" panose="02020603050405020304" pitchFamily="18" charset="-78"/>
                <a:ea typeface="Times New Roman" panose="02020603050405020304" pitchFamily="18" charset="0"/>
                <a:cs typeface="PT Bold Dusky" panose="02010400000000000000" pitchFamily="2" charset="-78"/>
              </a:rPr>
              <a:t> </a:t>
            </a:r>
            <a:r>
              <a:rPr lang="ar-SA" sz="5400" b="1" dirty="0">
                <a:effectLst/>
                <a:highlight>
                  <a:srgbClr val="FFFF00"/>
                </a:highlight>
                <a:latin typeface="Simplified Arabic" panose="02020603050405020304" pitchFamily="18" charset="-78"/>
                <a:ea typeface="Times New Roman" panose="02020603050405020304" pitchFamily="18" charset="0"/>
                <a:cs typeface="PT Bold Dusky" panose="02010400000000000000" pitchFamily="2" charset="-78"/>
              </a:rPr>
              <a:t>د. السلع الضرورية والسلع الكمالية</a:t>
            </a:r>
            <a:r>
              <a:rPr lang="ar-IQ" sz="5400" b="1" dirty="0">
                <a:effectLst/>
                <a:highlight>
                  <a:srgbClr val="FFFF00"/>
                </a:highlight>
                <a:latin typeface="Simplified Arabic" panose="02020603050405020304" pitchFamily="18" charset="-78"/>
                <a:ea typeface="Times New Roman" panose="02020603050405020304" pitchFamily="18" charset="0"/>
                <a:cs typeface="PT Bold Dusky" panose="02010400000000000000" pitchFamily="2" charset="-78"/>
              </a:rPr>
              <a:t>:</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1000"/>
              </a:spcAft>
            </a:pPr>
            <a:r>
              <a:rPr lang="ar-IQ" sz="5400" b="1" dirty="0">
                <a:effectLst/>
                <a:latin typeface="Simplified Arabic" panose="02020603050405020304" pitchFamily="18" charset="-78"/>
                <a:ea typeface="Times New Roman" panose="02020603050405020304" pitchFamily="18" charset="0"/>
                <a:cs typeface="PT Bold Dusky" panose="02010400000000000000" pitchFamily="2" charset="-78"/>
              </a:rPr>
              <a:t>       </a:t>
            </a:r>
            <a:r>
              <a:rPr lang="ar-SA" sz="5400" b="1" dirty="0">
                <a:solidFill>
                  <a:schemeClr val="bg1"/>
                </a:solidFill>
                <a:effectLst/>
                <a:latin typeface="Simplified Arabic" panose="02020603050405020304" pitchFamily="18" charset="-78"/>
                <a:ea typeface="Times New Roman" panose="02020603050405020304" pitchFamily="18" charset="0"/>
                <a:cs typeface="PT Bold Dusky" panose="02010400000000000000" pitchFamily="2" charset="-78"/>
              </a:rPr>
              <a:t>د-أ- السلع الضرورية: </a:t>
            </a:r>
            <a:r>
              <a:rPr lang="ar-SA" sz="54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هي التي تشبع حاجة ملحة لدى الفرد أو المجتمع ولا يمكن الاستغناء عنها بسهولة مثل الطعام او الملابس او السكن...الخ</a:t>
            </a:r>
            <a:r>
              <a:rPr lang="en-US" sz="5400" b="1" dirty="0">
                <a:solidFill>
                  <a:schemeClr val="bg1"/>
                </a:solidFill>
                <a:effectLst/>
                <a:latin typeface="Simplified Arabic" panose="02020603050405020304" pitchFamily="18" charset="-78"/>
                <a:ea typeface="Times New Roman" panose="02020603050405020304" pitchFamily="18" charset="0"/>
                <a:cs typeface="PT Bold Dusky" panose="02010400000000000000" pitchFamily="2" charset="-78"/>
              </a:rPr>
              <a:t>. </a:t>
            </a:r>
            <a:endParaRPr lang="en-US" sz="4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1000"/>
              </a:spcAft>
            </a:pPr>
            <a:r>
              <a:rPr lang="ar-SA" sz="5400" b="1" dirty="0">
                <a:solidFill>
                  <a:schemeClr val="bg1"/>
                </a:solidFill>
                <a:effectLst/>
                <a:latin typeface="Simplified Arabic" panose="02020603050405020304" pitchFamily="18" charset="-78"/>
                <a:ea typeface="Times New Roman" panose="02020603050405020304" pitchFamily="18" charset="0"/>
                <a:cs typeface="PT Bold Dusky" panose="02010400000000000000" pitchFamily="2" charset="-78"/>
              </a:rPr>
              <a:t>   د-2 السلع الكمالية: </a:t>
            </a:r>
            <a:r>
              <a:rPr lang="ar-SA" sz="54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هي</a:t>
            </a:r>
            <a:r>
              <a:rPr lang="ar-SA" sz="5400" b="1" dirty="0">
                <a:solidFill>
                  <a:schemeClr val="bg1"/>
                </a:solidFill>
                <a:effectLst/>
                <a:latin typeface="Simplified Arabic" panose="02020603050405020304" pitchFamily="18" charset="-78"/>
                <a:ea typeface="Times New Roman" panose="02020603050405020304" pitchFamily="18" charset="0"/>
                <a:cs typeface="PT Bold Dusky" panose="02010400000000000000" pitchFamily="2" charset="-78"/>
              </a:rPr>
              <a:t> </a:t>
            </a:r>
            <a:r>
              <a:rPr lang="ar-SA" sz="54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التي تشبع حاجة اقل إلحاحا لدى الفرد أو المجتمع وبالتالي فان المستهلكين لا يقومون بشرائها</a:t>
            </a:r>
            <a:r>
              <a:rPr lang="ar-SA" sz="5400" b="1" dirty="0">
                <a:solidFill>
                  <a:schemeClr val="bg1"/>
                </a:solidFill>
                <a:effectLst/>
                <a:latin typeface="Simplified Arabic" panose="02020603050405020304" pitchFamily="18" charset="-78"/>
                <a:ea typeface="Times New Roman" panose="02020603050405020304" pitchFamily="18" charset="0"/>
                <a:cs typeface="PT Bold Dusky" panose="02010400000000000000" pitchFamily="2" charset="-78"/>
              </a:rPr>
              <a:t> </a:t>
            </a:r>
            <a:r>
              <a:rPr lang="ar-SA" sz="54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إلا عند مستوى مرتفع نسبيا من الدخل، وبعد ان يكونوا قد اشبعوا كل أو معظم حاجاتهم الملحة</a:t>
            </a:r>
            <a:r>
              <a:rPr lang="en-US" sz="5400" b="1" dirty="0">
                <a:solidFill>
                  <a:schemeClr val="bg1"/>
                </a:solidFill>
                <a:effectLst/>
                <a:latin typeface="Simplified Arabic" panose="02020603050405020304" pitchFamily="18" charset="-78"/>
                <a:ea typeface="Times New Roman" panose="02020603050405020304" pitchFamily="18" charset="0"/>
                <a:cs typeface="Arial" panose="020B0604020202020204" pitchFamily="34" charset="0"/>
              </a:rPr>
              <a:t>. </a:t>
            </a:r>
            <a:endParaRPr lang="en-US" sz="4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1000"/>
              </a:spcAft>
            </a:pPr>
            <a:r>
              <a:rPr lang="ar-SA" sz="5400" b="1" dirty="0">
                <a:solidFill>
                  <a:schemeClr val="bg1"/>
                </a:solidFill>
                <a:effectLst/>
                <a:highlight>
                  <a:srgbClr val="FFFF00"/>
                </a:highlight>
                <a:latin typeface="Calibri" panose="020F0502020204030204" pitchFamily="34" charset="0"/>
                <a:ea typeface="Times New Roman" panose="02020603050405020304" pitchFamily="18" charset="0"/>
                <a:cs typeface="Simplified Arabic" panose="02020603050405020304" pitchFamily="18" charset="-78"/>
              </a:rPr>
              <a:t>ما الخدمات</a:t>
            </a:r>
            <a:r>
              <a:rPr lang="ar-SA" sz="54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 فشأنها شأن السلع، يمكن ان تنقسم أو تبوب إلى مجموعة من التقسيمات. فالخدمات يمكن ان تقسم بين خدمات حرة وخدمات اقتصادية، وان كان هذا التقسيم غير ذي أهمية، لأن ما يمكن ان نعتبره خدمات حرة محدود للغاية (وقد يكون من اهم الخدمات الحرة تلك التي تقدمها ربة البيت لأسرتها، وان كان بعض الاقتصاديين يعتبرون ان هذه الخدمات، على الرغم من عدم وجود ثمن مقابل لها، إلا انه يمكن ان تحتسب قيمة معينة لها تعادل ما يمكن ان يدفع للغير مقابل هذه الخدمة). كما ان الخدمات يمكن ان تقسم إلى خدمات استهلاكية وخدمات إنتاجية، فخدمة المغني أو الحلاق تعتبر خدمة استهلاكية، لأنها تشبع حاجة مباشرة في نفس الانسان في حين ان خدمة المهندس أو الطبيب البيطري تعتبر خدمات إنتاجية، لأنها تشبع الحاجات البشرية بطريقة غير مباشرة، عن طريق ما تسهم به في إنتاج سلع أو خدمات أخرى</a:t>
            </a:r>
            <a:r>
              <a:rPr lang="en-US" sz="5400" b="1" dirty="0">
                <a:solidFill>
                  <a:schemeClr val="bg1"/>
                </a:solidFill>
                <a:effectLst/>
                <a:latin typeface="Simplified Arabic" panose="02020603050405020304" pitchFamily="18" charset="-78"/>
                <a:ea typeface="Times New Roman" panose="02020603050405020304" pitchFamily="18" charset="0"/>
                <a:cs typeface="Arial" panose="020B0604020202020204" pitchFamily="34" charset="0"/>
              </a:rPr>
              <a:t>.</a:t>
            </a:r>
            <a:endParaRPr lang="ar-IQ" sz="5400" dirty="0">
              <a:solidFill>
                <a:schemeClr val="bg1"/>
              </a:solidFill>
            </a:endParaRPr>
          </a:p>
        </p:txBody>
      </p:sp>
    </p:spTree>
    <p:extLst>
      <p:ext uri="{BB962C8B-B14F-4D97-AF65-F5344CB8AC3E}">
        <p14:creationId xmlns:p14="http://schemas.microsoft.com/office/powerpoint/2010/main" val="1178117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439995-4913-185C-DF4E-042643A92271}"/>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227F9C3F-229C-380A-D76A-75F4DD10A614}"/>
              </a:ext>
            </a:extLst>
          </p:cNvPr>
          <p:cNvSpPr>
            <a:spLocks noGrp="1"/>
          </p:cNvSpPr>
          <p:nvPr>
            <p:ph type="subTitle" idx="1"/>
          </p:nvPr>
        </p:nvSpPr>
        <p:spPr>
          <a:xfrm>
            <a:off x="684211" y="773729"/>
            <a:ext cx="10710619" cy="5256628"/>
          </a:xfrm>
        </p:spPr>
        <p:txBody>
          <a:bodyPr>
            <a:normAutofit fontScale="47500" lnSpcReduction="20000"/>
          </a:bodyPr>
          <a:lstStyle/>
          <a:p>
            <a:pPr marL="342900" lvl="0" indent="-342900" algn="r" rtl="1">
              <a:lnSpc>
                <a:spcPct val="115000"/>
              </a:lnSpc>
              <a:spcAft>
                <a:spcPts val="1000"/>
              </a:spcAft>
              <a:buFont typeface="Wingdings" panose="05000000000000000000" pitchFamily="2" charset="2"/>
              <a:buChar char=""/>
            </a:pPr>
            <a:r>
              <a:rPr lang="ar-SA" sz="6000" b="1" dirty="0">
                <a:solidFill>
                  <a:schemeClr val="bg1"/>
                </a:solidFill>
                <a:effectLst/>
                <a:latin typeface="Calibri" panose="020F0502020204030204" pitchFamily="34" charset="0"/>
                <a:ea typeface="Calibri" panose="020F0502020204030204" pitchFamily="34" charset="0"/>
                <a:cs typeface="PT Bold Dusky" panose="02010400000000000000" pitchFamily="2" charset="-78"/>
              </a:rPr>
              <a:t>أركان المشكلة الاقتصادية:</a:t>
            </a:r>
            <a:endParaRPr lang="en-US" sz="4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1000"/>
              </a:spcAft>
            </a:pPr>
            <a:r>
              <a:rPr lang="ar-SA" sz="54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سبق ان أوضحنا ان المشكلة الاقتصادية التي تواجهها كل الأنظمة الاقتصادية على اختلاف أنواعها هي تعدد الحاجات وندرة الموارد اللازمة لإشباعها. وان كل نظام اقتصادي يحاول ان يتبع أسلوبا يتفق وفلسفته لتوزيع الموارد الاقتصادية النادرة بين فروع الإنتاج المختلفة، وأسلوبا خاصا في توزيع الإنتاج بين قنوات الاستهلاك المختلفة آخذا بنظر الاعتبار ترتيب هذه الحاجات حسب الأولويات. وعليه فان كل الأنظمة الاقتصادية على اختلاف أنواعها تواجه ثلاثة أبعاد أو أركان رئيسة للمشكلة يحاول كل واحد منها ان يجيب على سؤال من الأسئلة التالية</a:t>
            </a:r>
            <a:r>
              <a:rPr lang="en-US" sz="5400" b="1" dirty="0">
                <a:solidFill>
                  <a:schemeClr val="bg1"/>
                </a:solidFill>
                <a:effectLst/>
                <a:latin typeface="Simplified Arabic" panose="02020603050405020304" pitchFamily="18" charset="-78"/>
                <a:ea typeface="Times New Roman" panose="02020603050405020304" pitchFamily="18" charset="0"/>
                <a:cs typeface="Arial" panose="020B0604020202020204" pitchFamily="34" charset="0"/>
              </a:rPr>
              <a:t>:</a:t>
            </a:r>
            <a:endParaRPr lang="en-US" sz="4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buFont typeface="+mj-lt"/>
              <a:buAutoNum type="arabicPeriod"/>
            </a:pPr>
            <a:r>
              <a:rPr lang="ar-SA" sz="54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ماذا ننتج؟ ويقصد به تكوين سلم التفضيل الجماعي</a:t>
            </a:r>
            <a:r>
              <a:rPr lang="en-US" sz="5400" b="1" dirty="0">
                <a:solidFill>
                  <a:schemeClr val="bg1"/>
                </a:solidFill>
                <a:effectLst/>
                <a:latin typeface="Simplified Arabic" panose="02020603050405020304" pitchFamily="18" charset="-78"/>
                <a:ea typeface="Times New Roman" panose="02020603050405020304" pitchFamily="18" charset="0"/>
                <a:cs typeface="Arial" panose="020B0604020202020204" pitchFamily="34" charset="0"/>
              </a:rPr>
              <a:t>. </a:t>
            </a:r>
            <a:endParaRPr lang="en-US" sz="4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buFont typeface="+mj-lt"/>
              <a:buAutoNum type="arabicPeriod"/>
            </a:pPr>
            <a:r>
              <a:rPr lang="ar-SA" sz="54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كيف ننتج؟ ويقصد به تنظيم عملية الإنتاج.</a:t>
            </a:r>
            <a:endParaRPr lang="en-US" sz="4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spcAft>
                <a:spcPts val="1000"/>
              </a:spcAft>
              <a:buFont typeface="+mj-lt"/>
              <a:buAutoNum type="arabicPeriod"/>
            </a:pPr>
            <a:r>
              <a:rPr lang="ar-SA" sz="54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لمن ننتج؟ ويقصد به توزيع الإنتاج</a:t>
            </a:r>
            <a:r>
              <a:rPr lang="en-US" sz="5400" b="1" dirty="0">
                <a:solidFill>
                  <a:schemeClr val="bg1"/>
                </a:solidFill>
                <a:effectLst/>
                <a:latin typeface="Simplified Arabic" panose="02020603050405020304" pitchFamily="18" charset="-78"/>
                <a:ea typeface="Times New Roman" panose="02020603050405020304" pitchFamily="18" charset="0"/>
                <a:cs typeface="Arial" panose="020B0604020202020204" pitchFamily="34" charset="0"/>
              </a:rPr>
              <a:t>. </a:t>
            </a:r>
            <a:endParaRPr lang="en-US" sz="4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a:endParaRPr lang="ar-IQ" sz="5400" dirty="0"/>
          </a:p>
        </p:txBody>
      </p:sp>
    </p:spTree>
    <p:extLst>
      <p:ext uri="{BB962C8B-B14F-4D97-AF65-F5344CB8AC3E}">
        <p14:creationId xmlns:p14="http://schemas.microsoft.com/office/powerpoint/2010/main" val="4137066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67B536-AFBF-B7EA-8FC9-3B34BB68C3AD}"/>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B1B34E1D-DFC1-FF7A-E224-84180BFAFEAA}"/>
              </a:ext>
            </a:extLst>
          </p:cNvPr>
          <p:cNvSpPr>
            <a:spLocks noGrp="1"/>
          </p:cNvSpPr>
          <p:nvPr>
            <p:ph type="subTitle" idx="1"/>
          </p:nvPr>
        </p:nvSpPr>
        <p:spPr>
          <a:xfrm>
            <a:off x="684211" y="773729"/>
            <a:ext cx="10710619" cy="5256628"/>
          </a:xfrm>
        </p:spPr>
        <p:txBody>
          <a:bodyPr>
            <a:normAutofit fontScale="32500" lnSpcReduction="20000"/>
          </a:bodyPr>
          <a:lstStyle/>
          <a:p>
            <a:pPr marL="228600" algn="justLow" rtl="1">
              <a:lnSpc>
                <a:spcPct val="115000"/>
              </a:lnSpc>
              <a:spcAft>
                <a:spcPts val="1000"/>
              </a:spcAft>
            </a:pPr>
            <a:r>
              <a:rPr lang="ar-SA" sz="5400" b="1" dirty="0">
                <a:effectLst/>
                <a:latin typeface="Simplified Arabic" panose="02020603050405020304" pitchFamily="18" charset="-78"/>
                <a:ea typeface="Times New Roman" panose="02020603050405020304" pitchFamily="18" charset="0"/>
                <a:cs typeface="PT Bold Dusky" panose="02010400000000000000" pitchFamily="2" charset="-78"/>
              </a:rPr>
              <a:t>وفيما يلي مفهوم كل ركن من اركان المشكلة</a:t>
            </a:r>
            <a:r>
              <a:rPr lang="en-US" sz="5400" b="1" dirty="0">
                <a:effectLst/>
                <a:latin typeface="Simplified Arabic" panose="02020603050405020304" pitchFamily="18" charset="-78"/>
                <a:ea typeface="Times New Roman" panose="02020603050405020304" pitchFamily="18" charset="0"/>
                <a:cs typeface="PT Bold Dusky" panose="02010400000000000000" pitchFamily="2" charset="-78"/>
              </a:rPr>
              <a:t>:</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Font typeface="+mj-lt"/>
              <a:buAutoNum type="arabicPeriod"/>
            </a:pPr>
            <a:r>
              <a:rPr lang="ar-SA" sz="5400" b="1" dirty="0">
                <a:solidFill>
                  <a:schemeClr val="bg1"/>
                </a:solidFill>
                <a:effectLst/>
                <a:latin typeface="Simplified Arabic" panose="02020603050405020304" pitchFamily="18" charset="-78"/>
                <a:ea typeface="Times New Roman" panose="02020603050405020304" pitchFamily="18" charset="0"/>
                <a:cs typeface="PT Bold Dusky" panose="02010400000000000000" pitchFamily="2" charset="-78"/>
              </a:rPr>
              <a:t>ماذا ننتج (سلم التفضيل الجماعي) :</a:t>
            </a:r>
            <a:r>
              <a:rPr lang="ar-SA" sz="54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 أي ماذا يتم إنتاجه من سلع وخدمات لتتماشى مع رغبات وحاجات المجتمع التي يسعى لإشباعها، وماهي الكمية التي يتم إنتاجها، فمن المعروف في المجتمع المعاصر أنه توجد حاجات متعددة ومنافسة للأفراد في مجموعتهم. ولأن وسائل إشباع هذه الحاجات نادرة. فان الأمر يستلزم ضرورة ترتيب هذه الحاجات حسب أولويتها والتوفيق بين المتعارض منها. وبمعنى آخر، فبسبب ظروف الندرة النسبية يتعين تحديد احتياجات المجتمع من السلع والخدمات تحديدا نوعيا، (أي السلع والخدمات المراد إنتاجها) وكميا (أي الكمية المنتجة من كل نوع منها)، ثم ترتيب هذه الاحتياجات وفقا لأهميتها النسبية. وهذا ما يعرف بسلم التفضيل الجماعي</a:t>
            </a:r>
            <a:r>
              <a:rPr lang="en-US" sz="5400" b="1" dirty="0">
                <a:solidFill>
                  <a:schemeClr val="bg1"/>
                </a:solidFill>
                <a:effectLst/>
                <a:latin typeface="Simplified Arabic" panose="02020603050405020304" pitchFamily="18" charset="-78"/>
                <a:ea typeface="Times New Roman" panose="02020603050405020304" pitchFamily="18" charset="0"/>
                <a:cs typeface="PT Bold Dusky" panose="02010400000000000000" pitchFamily="2" charset="-78"/>
              </a:rPr>
              <a:t>.</a:t>
            </a:r>
            <a:endParaRPr lang="en-US" sz="44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algn="just"/>
            <a:r>
              <a:rPr lang="ar-SA" sz="5400" b="1" dirty="0">
                <a:solidFill>
                  <a:schemeClr val="bg1"/>
                </a:solidFill>
                <a:effectLst/>
                <a:latin typeface="Simplified Arabic" panose="02020603050405020304" pitchFamily="18" charset="-78"/>
                <a:ea typeface="Times New Roman" panose="02020603050405020304" pitchFamily="18" charset="0"/>
                <a:cs typeface="PT Bold Dusky" panose="02010400000000000000" pitchFamily="2" charset="-78"/>
              </a:rPr>
              <a:t>2. كيف ننتج (تنظيم عملية الإنتاج):</a:t>
            </a:r>
            <a:r>
              <a:rPr lang="ar-SA" sz="5400" b="1" dirty="0">
                <a:solidFill>
                  <a:schemeClr val="bg1"/>
                </a:solidFill>
                <a:effectLst/>
                <a:ea typeface="Times New Roman" panose="02020603050405020304" pitchFamily="18" charset="0"/>
                <a:cs typeface="Simplified Arabic" panose="02020603050405020304" pitchFamily="18" charset="-78"/>
              </a:rPr>
              <a:t> أي ما هي الطريقة التي يتم اتباعها في عملية الإنتاج، فبعد ان تتحدد احتياجات المجتمع من مختلف السلع والخدمات ويتم ترتيبها وفقا لأهميتها النسبية. لابد من معرفة الكيفية التي تتم بها عملية إنتاج هذه الاحتياجات، وكذلك المشكلات التي تحيط بهذه العملية من ظروف الندرة النسبية . 3</a:t>
            </a:r>
          </a:p>
          <a:p>
            <a:pPr algn="just"/>
            <a:r>
              <a:rPr lang="ar-SA" sz="5400" b="1" dirty="0">
                <a:solidFill>
                  <a:schemeClr val="bg1"/>
                </a:solidFill>
                <a:effectLst/>
                <a:ea typeface="Times New Roman" panose="02020603050405020304" pitchFamily="18" charset="0"/>
                <a:cs typeface="Simplified Arabic" panose="02020603050405020304" pitchFamily="18" charset="-78"/>
              </a:rPr>
              <a:t>3. </a:t>
            </a:r>
            <a:r>
              <a:rPr lang="ar-SA" sz="5400" b="1" dirty="0">
                <a:solidFill>
                  <a:schemeClr val="bg1"/>
                </a:solidFill>
                <a:effectLst/>
                <a:latin typeface="Simplified Arabic" panose="02020603050405020304" pitchFamily="18" charset="-78"/>
                <a:ea typeface="Times New Roman" panose="02020603050405020304" pitchFamily="18" charset="0"/>
                <a:cs typeface="PT Bold Dusky" panose="02010400000000000000" pitchFamily="2" charset="-78"/>
              </a:rPr>
              <a:t>لمن ننتج (توزيع الإنتاج):</a:t>
            </a:r>
            <a:r>
              <a:rPr lang="ar-SA" sz="54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 أي لمن يكون هذا الإنتاج، فبعد ان يحدد المجتمع رغباته نوعا وكما ويقوم بإنتاج مختلف السلع والخدمات اللازمة لإشباع هذه الرغبات، فلا بد لها من التوصل إلى طريقة يمكن من خلالها توزيع هذا الإنتاج على مختلف الأفراد الذين ساهموا في تحقيقه. وبمعنى آخر يتعين تحديد مساحة كل عنصر من العناصر الإنتاجية التي ساهمت في عملية الإنتاج بحيث يستلم صاحب كل عنصر إنتاجي على نصيبه من الناتج النهائي وفقا لهذه المساهمة</a:t>
            </a:r>
            <a:r>
              <a:rPr lang="en-US" sz="5400" b="1" dirty="0">
                <a:solidFill>
                  <a:schemeClr val="bg1"/>
                </a:solidFill>
                <a:effectLst/>
                <a:latin typeface="Simplified Arabic" panose="02020603050405020304" pitchFamily="18" charset="-78"/>
                <a:ea typeface="Times New Roman" panose="02020603050405020304" pitchFamily="18" charset="0"/>
                <a:cs typeface="PT Bold Dusky" panose="02010400000000000000" pitchFamily="2" charset="-78"/>
              </a:rPr>
              <a:t>.</a:t>
            </a:r>
            <a:endParaRPr lang="en-US" sz="44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algn="just"/>
            <a:endParaRPr lang="ar-IQ" sz="5400" dirty="0">
              <a:solidFill>
                <a:schemeClr val="bg1"/>
              </a:solidFill>
            </a:endParaRPr>
          </a:p>
        </p:txBody>
      </p:sp>
    </p:spTree>
    <p:extLst>
      <p:ext uri="{BB962C8B-B14F-4D97-AF65-F5344CB8AC3E}">
        <p14:creationId xmlns:p14="http://schemas.microsoft.com/office/powerpoint/2010/main" val="1595697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67666F-2670-4D5F-56BF-74652A4C33DF}"/>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8E916716-2152-10A5-6E41-9EBB9ABC9284}"/>
              </a:ext>
            </a:extLst>
          </p:cNvPr>
          <p:cNvSpPr>
            <a:spLocks noGrp="1"/>
          </p:cNvSpPr>
          <p:nvPr>
            <p:ph type="subTitle" idx="1"/>
          </p:nvPr>
        </p:nvSpPr>
        <p:spPr>
          <a:xfrm>
            <a:off x="684211" y="773729"/>
            <a:ext cx="10710619" cy="5256628"/>
          </a:xfrm>
        </p:spPr>
        <p:txBody>
          <a:bodyPr>
            <a:normAutofit fontScale="40000" lnSpcReduction="20000"/>
          </a:bodyPr>
          <a:lstStyle/>
          <a:p>
            <a:pPr algn="ctr" rtl="1">
              <a:lnSpc>
                <a:spcPct val="115000"/>
              </a:lnSpc>
              <a:spcAft>
                <a:spcPts val="1000"/>
              </a:spcAft>
            </a:pPr>
            <a:r>
              <a:rPr lang="ar-SA" sz="54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rPr>
              <a:t>أنماط حل المشكلة الاقتصادية</a:t>
            </a:r>
            <a:endParaRPr lang="en-US" sz="4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just"/>
            <a:r>
              <a:rPr lang="ar-SA" sz="5400" dirty="0">
                <a:solidFill>
                  <a:schemeClr val="bg1"/>
                </a:solidFill>
                <a:effectLst/>
                <a:latin typeface="Arial" panose="020B0604020202020204" pitchFamily="34" charset="0"/>
                <a:ea typeface="Calibri" panose="020F0502020204030204" pitchFamily="34" charset="0"/>
                <a:cs typeface="Arial" panose="020B0604020202020204" pitchFamily="34" charset="0"/>
              </a:rPr>
              <a:t>أن طريقة حل المشكلة الاقتصادية تعتمد على النظام الاقتصادي القائم. حيث يمكن تعريف النظام الاقتصادي بأنه مجموعة الآليات والمؤسسات التي تصنع وتنفذ القرارات المتعلقة بتخصيص الموارد لتحقيق أهداف اقتصادية. أو بعبارة أخرى هو جميع المؤسسات والمنظمات والقوانين والقواعد والقيم وأنماط السلوك التي تؤثر مباشرة أو عن طريق غير مباشر على السلوك الاقتصادي والنتائج الاقتصادية. وعلى هذا الأساس فأبعاد المشكلة الاقتصادية في ماذا...وكيف</a:t>
            </a:r>
            <a:r>
              <a:rPr lang="en-US" sz="54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ar-SA" sz="5400" dirty="0">
                <a:solidFill>
                  <a:schemeClr val="bg1"/>
                </a:solidFill>
                <a:effectLst/>
                <a:latin typeface="Arial" panose="020B0604020202020204" pitchFamily="34" charset="0"/>
                <a:ea typeface="Calibri" panose="020F0502020204030204" pitchFamily="34" charset="0"/>
                <a:cs typeface="Arial" panose="020B0604020202020204" pitchFamily="34" charset="0"/>
              </a:rPr>
              <a:t>ولمن ننتج وضمان النمو الاقتصادي، لا تقتصر على مجتمع دون آخر وكما أسلفنا. فهي مشاكل تنجم عن ندرة الموارد (عوامل الإنتاج) التي تعاني منها جميع المجتمعات بغض النظر عن النظام الاقتصادي الذي تتبعه، وسواء كانت هذه المجتمعات صغيرة جدا أو كبيرة جدا. وهناك ثلاثة أنماط لحل المشكلة الاقتصادية:-</a:t>
            </a:r>
          </a:p>
          <a:p>
            <a:pPr marL="342900" lvl="0" indent="-342900" algn="justLow" rtl="1">
              <a:lnSpc>
                <a:spcPct val="115000"/>
              </a:lnSpc>
              <a:buFont typeface="+mj-lt"/>
              <a:buAutoNum type="arabicPeriod"/>
            </a:pPr>
            <a:r>
              <a:rPr lang="ar-SA" sz="5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ان نترك لجهاز الأسعار (الثمن) الحرية المطلقة للإجابة على الاسئلة نفسها في ظل الملكية الخاصة، ودون تدخل من جانب الدولة أو أي سلطة. وهذا هو النظام الرأسمالي</a:t>
            </a:r>
            <a:r>
              <a:rPr lang="en-US" sz="5400"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a:t>
            </a:r>
            <a:endParaRPr lang="en-US" sz="44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marL="342900" lvl="0" indent="-342900" algn="justLow" rtl="1">
              <a:lnSpc>
                <a:spcPct val="115000"/>
              </a:lnSpc>
              <a:buFont typeface="+mj-lt"/>
              <a:buAutoNum type="arabicPeriod"/>
            </a:pPr>
            <a:r>
              <a:rPr lang="ar-SA" sz="5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ان تسيطر سلطة عليا على زمام الموارد الاقتصادية المتاحة، وتتخذ القرارات في شأن ماذا</a:t>
            </a:r>
            <a:r>
              <a:rPr lang="en-US" sz="54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 </a:t>
            </a:r>
            <a:r>
              <a:rPr lang="ar-SA" sz="5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ولمن ننتج؟ وقت مشيئتها... وهذا هو النظام الاشتراكي</a:t>
            </a:r>
            <a:r>
              <a:rPr lang="en-US" sz="54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a:t>
            </a:r>
            <a:endParaRPr lang="en-US" sz="44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marL="342900" lvl="0" indent="-342900" algn="justLow" rtl="1">
              <a:lnSpc>
                <a:spcPct val="115000"/>
              </a:lnSpc>
              <a:spcAft>
                <a:spcPts val="1000"/>
              </a:spcAft>
              <a:buFont typeface="+mj-lt"/>
              <a:buAutoNum type="arabicPeriod"/>
            </a:pPr>
            <a:r>
              <a:rPr lang="ar-SA" sz="5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أن نجمع بين مزايا الأسلوبين (الرأسمالي والاشتراكي) معا والاستفادة منها في نظام واحد وهذا هو النظام المختلط</a:t>
            </a:r>
            <a:r>
              <a:rPr lang="en-US" sz="54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a:t>
            </a:r>
            <a:endParaRPr lang="en-US" sz="44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marL="457200" algn="justLow" rtl="1">
              <a:lnSpc>
                <a:spcPct val="115000"/>
              </a:lnSpc>
              <a:spcAft>
                <a:spcPts val="1000"/>
              </a:spcAft>
            </a:pPr>
            <a:r>
              <a:rPr lang="ar-SA" sz="5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وسنتناول بالشرح </a:t>
            </a:r>
            <a:r>
              <a:rPr lang="ar-SA" sz="5400" b="1" dirty="0" err="1">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ھذه</a:t>
            </a:r>
            <a:r>
              <a:rPr lang="ar-SA" sz="5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الأنماط الثلاثة</a:t>
            </a:r>
            <a:r>
              <a:rPr lang="en-US" sz="5400" b="1"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a:t>
            </a:r>
            <a:endParaRPr lang="en-US" sz="4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just"/>
            <a:endParaRPr lang="ar-IQ" sz="5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3349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34F851-A47C-1765-799A-A61CB1753F92}"/>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F9007002-7E7C-9D28-09A6-EFC88B174B47}"/>
              </a:ext>
            </a:extLst>
          </p:cNvPr>
          <p:cNvSpPr>
            <a:spLocks noGrp="1"/>
          </p:cNvSpPr>
          <p:nvPr>
            <p:ph type="subTitle" idx="1"/>
          </p:nvPr>
        </p:nvSpPr>
        <p:spPr>
          <a:xfrm>
            <a:off x="684211" y="773729"/>
            <a:ext cx="10710619" cy="5256628"/>
          </a:xfrm>
        </p:spPr>
        <p:txBody>
          <a:bodyPr>
            <a:normAutofit fontScale="25000" lnSpcReduction="20000"/>
          </a:bodyPr>
          <a:lstStyle/>
          <a:p>
            <a:pPr algn="justLow" rtl="1">
              <a:lnSpc>
                <a:spcPct val="115000"/>
              </a:lnSpc>
              <a:spcAft>
                <a:spcPts val="1000"/>
              </a:spcAft>
              <a:tabLst>
                <a:tab pos="575945" algn="l"/>
              </a:tabLst>
            </a:pPr>
            <a:r>
              <a:rPr lang="ar-SA" sz="8000" b="1" dirty="0">
                <a:effectLst/>
                <a:highlight>
                  <a:srgbClr val="FFFF00"/>
                </a:highlight>
                <a:latin typeface="Simplified Arabic" panose="02020603050405020304" pitchFamily="18" charset="-78"/>
                <a:ea typeface="Calibri" panose="020F0502020204030204" pitchFamily="34" charset="0"/>
                <a:cs typeface="PT Bold Dusky" panose="02010400000000000000" pitchFamily="2" charset="-78"/>
              </a:rPr>
              <a:t>أولا: النظام الاقتصادي الرأسمالي</a:t>
            </a:r>
            <a:r>
              <a:rPr lang="en-US" sz="8000" b="1" dirty="0">
                <a:effectLst/>
                <a:highlight>
                  <a:srgbClr val="FFFF00"/>
                </a:highlight>
                <a:latin typeface="Simplified Arabic" panose="02020603050405020304" pitchFamily="18" charset="-78"/>
                <a:ea typeface="Calibri" panose="020F0502020204030204" pitchFamily="34" charset="0"/>
                <a:cs typeface="PT Bold Dusky" panose="02010400000000000000" pitchFamily="2" charset="-78"/>
              </a:rPr>
              <a:t>:</a:t>
            </a:r>
            <a:r>
              <a:rPr lang="en-US" sz="8000" dirty="0">
                <a:effectLst/>
                <a:latin typeface="PT Bold Dusky" panose="02010400000000000000" pitchFamily="2" charset="-78"/>
                <a:ea typeface="Calibri" panose="020F0502020204030204" pitchFamily="34" charset="0"/>
                <a:cs typeface="Arial" panose="020B0604020202020204" pitchFamily="34" charset="0"/>
              </a:rPr>
              <a:t> </a:t>
            </a:r>
            <a:r>
              <a:rPr lang="ar-SA" sz="8000" b="1" dirty="0">
                <a:effectLst/>
                <a:latin typeface="Calibri" panose="020F0502020204030204" pitchFamily="34" charset="0"/>
                <a:ea typeface="Calibri" panose="020F0502020204030204" pitchFamily="34" charset="0"/>
                <a:cs typeface="Simplified Arabic" panose="02020603050405020304" pitchFamily="18" charset="-78"/>
              </a:rPr>
              <a:t>يقوم النظام الاقتصادي الرأسمالي على عدد من الأسس أبرزها:</a:t>
            </a:r>
            <a:endParaRPr lang="en-US" sz="6400" dirty="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1000"/>
              </a:spcAft>
              <a:tabLst>
                <a:tab pos="575945" algn="l"/>
              </a:tabLst>
            </a:pPr>
            <a:r>
              <a:rPr lang="ar-SA" sz="8000" b="1" dirty="0">
                <a:effectLst/>
                <a:latin typeface="Simplified Arabic" panose="02020603050405020304" pitchFamily="18" charset="-78"/>
                <a:ea typeface="Calibri" panose="020F0502020204030204" pitchFamily="34" charset="0"/>
                <a:cs typeface="PT Bold Dusky" panose="02010400000000000000" pitchFamily="2" charset="-78"/>
              </a:rPr>
              <a:t>أ. </a:t>
            </a:r>
            <a:r>
              <a:rPr lang="ar-SA" sz="80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الملكية الخاصة لعناصر الإنتاج:</a:t>
            </a:r>
            <a:r>
              <a:rPr lang="ar-SA" sz="8000"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حيث الفرد حر في امتلاك ما يشاء وبأي قدر، وحر في التعاقد والعمل في النشاط الذي يرغبه وإنشاء المشروعات الخاصة مهما كان حجمها أو شكلها الثانوي أو مجال نشاطها</a:t>
            </a:r>
            <a:r>
              <a:rPr lang="en-US" sz="8000"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 </a:t>
            </a:r>
            <a:endParaRPr lang="ar-SA" sz="8000"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endParaRPr>
          </a:p>
          <a:p>
            <a:pPr algn="justLow" rtl="1">
              <a:lnSpc>
                <a:spcPct val="115000"/>
              </a:lnSpc>
              <a:spcAft>
                <a:spcPts val="1000"/>
              </a:spcAft>
              <a:tabLst>
                <a:tab pos="575945" algn="l"/>
              </a:tabLst>
            </a:pPr>
            <a:r>
              <a:rPr lang="ar-SA" sz="80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ب. الدافع الفردي:</a:t>
            </a:r>
            <a:r>
              <a:rPr lang="ar-SA" sz="8000"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قام النظام الرأسمالي أصلا بهدف تحقيق مصلحة الفرد أولا ومصلحة الجماعة أخيرا. ولذلك فان دافع النظام الرأسمالي هو الدافع الفردي وخصوصا دافع الربح.</a:t>
            </a:r>
            <a:endParaRPr lang="en-US" sz="6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1000"/>
              </a:spcAft>
              <a:tabLst>
                <a:tab pos="575945" algn="l"/>
              </a:tabLst>
            </a:pPr>
            <a:r>
              <a:rPr lang="ar-SA" sz="80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ج. آلية السوق أو نظام السوق:</a:t>
            </a:r>
            <a:r>
              <a:rPr lang="ar-SA" sz="8000"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يقوم النظام الرأسمالي بحل المشكلة الاقتصادية عن طريق آلية السوق او آلية السعر حيث تتفاعل قوى العرض والطلب لتحديد السعر وتحقيق رغبات المنتجين </a:t>
            </a:r>
            <a:r>
              <a:rPr lang="en-US" sz="8000"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a:t>
            </a:r>
            <a:r>
              <a:rPr lang="ar-SA" sz="8000"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أقصى ربح) والمستهلكين (أقصى إشباع)</a:t>
            </a:r>
            <a:r>
              <a:rPr lang="ar-IQ" sz="8000"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a:t>
            </a:r>
            <a:endParaRPr lang="en-US" sz="6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1000"/>
              </a:spcAft>
              <a:tabLst>
                <a:tab pos="575945" algn="l"/>
              </a:tabLst>
            </a:pPr>
            <a:r>
              <a:rPr lang="en-US" sz="8000"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 </a:t>
            </a:r>
            <a:r>
              <a:rPr lang="ar-SA" sz="80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د. تقييد دور الدولة:</a:t>
            </a:r>
            <a:r>
              <a:rPr lang="ar-SA" sz="8000"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يعمل النظام الرأسمالي على تقييد دور الدولة في النشاط الاقتصادي وحصر دورها في رعاية العدل والأمن. أما النشاط الاقتصادي فيترك أمره كليا للأفراد</a:t>
            </a:r>
            <a:r>
              <a:rPr lang="en-US" sz="8000"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 </a:t>
            </a:r>
            <a:r>
              <a:rPr lang="ar-SA" sz="8000"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ويتم التعرف على (ماذا ننتج) عن طريق آلية أسعار السلع والخدمات الاستهلاكية. فالسلع أو الخدمات الأكثر أهمية يزيد الطلب عليها. ومع بقاء العوامل الأخرى على حالها يرتفع سعرها</a:t>
            </a:r>
            <a:r>
              <a:rPr lang="en-US" sz="8000"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 </a:t>
            </a:r>
            <a:r>
              <a:rPr lang="ar-SA" sz="8000"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الأمر الذي يغري المنتجين بإنتاج المزيد منها بدافع تحقيق الربح، والعكس صحيح. كما يتم التوصل إلى (كيف ننتج) عن طريق مقارنة إيرادات المنتجين مع تكاليف الإنتاج، للتعرف على معدلات الربح لمختلف نواحي النشاط الإنتاجي. وبالطبع سيتم تخصيص الموارد الإنتاجية الأكثر كفاءة لتحقيق اكبر ربح صافي ممكن</a:t>
            </a:r>
            <a:r>
              <a:rPr lang="en-US" sz="8000"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 </a:t>
            </a:r>
            <a:r>
              <a:rPr lang="ar-SA" sz="8000"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أما (لمن ننتج) فجهاز السعر يقدم حلا لمشكلة توزيع الإنتاج حيث يتحدد نصيب كل فرد من الناتج القومي بحجم القوة الشرائية المتاحة لديه والتي تتحدد بحجم دخله، ويتحدد حجم دخله بكمية ونوع ما يمتلكها الفرد من خدمات إنتاجية من ناحية، وبسعر هذه الخدمات من ناحية اخرى، وبالطبع من يمتلك خدمات إنتاجية ذات سعر أعلى سوف يزيد دخله، فتزيد قوته الشرائية، فيزيد نصيبه من الناتج القومي، والعكس صحيح</a:t>
            </a:r>
            <a:r>
              <a:rPr lang="en-US" sz="8000"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a:t>
            </a:r>
            <a:endParaRPr lang="en-US" sz="6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a:endParaRPr lang="ar-IQ" sz="5400" dirty="0"/>
          </a:p>
        </p:txBody>
      </p:sp>
    </p:spTree>
    <p:extLst>
      <p:ext uri="{BB962C8B-B14F-4D97-AF65-F5344CB8AC3E}">
        <p14:creationId xmlns:p14="http://schemas.microsoft.com/office/powerpoint/2010/main" val="709511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77C1E8-A3A7-AE12-007E-65E3E1EB6FD0}"/>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7EE61F17-A647-6FBF-F351-BBE4B38E05C4}"/>
              </a:ext>
            </a:extLst>
          </p:cNvPr>
          <p:cNvSpPr>
            <a:spLocks noGrp="1"/>
          </p:cNvSpPr>
          <p:nvPr>
            <p:ph type="subTitle" idx="1"/>
          </p:nvPr>
        </p:nvSpPr>
        <p:spPr>
          <a:xfrm>
            <a:off x="684211" y="773729"/>
            <a:ext cx="10710619" cy="5256628"/>
          </a:xfrm>
        </p:spPr>
        <p:txBody>
          <a:bodyPr>
            <a:normAutofit fontScale="32500" lnSpcReduction="20000"/>
          </a:bodyPr>
          <a:lstStyle/>
          <a:p>
            <a:pPr algn="r" rtl="1">
              <a:lnSpc>
                <a:spcPct val="115000"/>
              </a:lnSpc>
              <a:spcAft>
                <a:spcPts val="1000"/>
              </a:spcAft>
              <a:tabLst>
                <a:tab pos="575945" algn="l"/>
              </a:tabLst>
            </a:pPr>
            <a:r>
              <a:rPr lang="ar-SA" sz="6200" b="1" dirty="0">
                <a:solidFill>
                  <a:schemeClr val="bg1"/>
                </a:solidFill>
                <a:effectLst/>
                <a:highlight>
                  <a:srgbClr val="FFFF00"/>
                </a:highlight>
                <a:latin typeface="Simplified Arabic" panose="02020603050405020304" pitchFamily="18" charset="-78"/>
                <a:ea typeface="Calibri" panose="020F0502020204030204" pitchFamily="34" charset="0"/>
                <a:cs typeface="PT Bold Dusky" panose="02010400000000000000" pitchFamily="2" charset="-78"/>
              </a:rPr>
              <a:t>ثانيا: النظام الاقتصادي الاشتراكي (الاقتصاد المخطط</a:t>
            </a:r>
            <a:r>
              <a:rPr lang="ar-IQ" sz="62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a:t>
            </a:r>
            <a:r>
              <a:rPr lang="ar-IQ" sz="4900" dirty="0">
                <a:solidFill>
                  <a:schemeClr val="bg1"/>
                </a:solidFill>
                <a:effectLst/>
                <a:latin typeface="Calibri" panose="020F0502020204030204" pitchFamily="34" charset="0"/>
                <a:ea typeface="Calibri" panose="020F0502020204030204" pitchFamily="34" charset="0"/>
                <a:cs typeface="Arial" panose="020B0604020202020204" pitchFamily="34" charset="0"/>
              </a:rPr>
              <a:t> </a:t>
            </a:r>
            <a:r>
              <a:rPr lang="ar-SA" sz="6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يقوم النظام الاقتصادي الاشتراكي (الاقتصاد المخطط) على عدد من الأسس أبرزها</a:t>
            </a:r>
            <a:r>
              <a:rPr lang="ar-IQ" sz="6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a:t>
            </a:r>
            <a:r>
              <a:rPr lang="en-US" sz="6200" b="1"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a:t>
            </a:r>
            <a:endParaRPr lang="en-US" sz="49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buFont typeface="+mj-lt"/>
              <a:buAutoNum type="arabicPeriod"/>
              <a:tabLst>
                <a:tab pos="575945" algn="l"/>
              </a:tabLst>
            </a:pPr>
            <a:r>
              <a:rPr lang="ar-SA" sz="6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سيادة الملكية العامة لعناصر الإنتاج والتي تمتلكها الدولة أما الملكية الخاصة فهي محصورة في أضيق نطاق</a:t>
            </a:r>
            <a:r>
              <a:rPr lang="en-US" sz="62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a:t>
            </a:r>
            <a:endParaRPr lang="en-US" sz="49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marL="342900" lvl="0" indent="-342900" algn="justLow" rtl="1">
              <a:lnSpc>
                <a:spcPct val="115000"/>
              </a:lnSpc>
              <a:buFont typeface="+mj-lt"/>
              <a:buAutoNum type="arabicPeriod"/>
              <a:tabLst>
                <a:tab pos="575945" algn="l"/>
              </a:tabLst>
            </a:pPr>
            <a:r>
              <a:rPr lang="ar-SA" sz="6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يقوم النظام الاشتراكي على فلسفة جماعية هدفها الأساس هو المصلحة العامة وليس المصلحة الخاصة. حيث الهدف تحقيق الكفاية أي حسن استغلال الموارد الاقتصادية والعدل أي عدالة توزيع الدخول والثروات في المجتمع بين مختلف أفراده</a:t>
            </a:r>
            <a:r>
              <a:rPr lang="en-US" sz="62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a:t>
            </a:r>
            <a:endParaRPr lang="en-US" sz="49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marL="342900" lvl="0" indent="-342900" algn="justLow" rtl="1">
              <a:lnSpc>
                <a:spcPct val="115000"/>
              </a:lnSpc>
              <a:buFont typeface="+mj-lt"/>
              <a:buAutoNum type="arabicPeriod"/>
              <a:tabLst>
                <a:tab pos="575945" algn="l"/>
              </a:tabLst>
            </a:pPr>
            <a:r>
              <a:rPr lang="en-US" sz="62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 </a:t>
            </a:r>
            <a:r>
              <a:rPr lang="ar-SA" sz="6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يقوم النظام الاشتراكي بحل المشكلة الاقتصادية عن طريق آلية التخطيط، حيث تقوم الدولة باتباع أسلوب التخطيط المركزي الشامل في توزيع  موارد المجتمع بين القطاعات والأنشطة الاقتصادية المختلفة بقصد إشباع حاجات المجتمع</a:t>
            </a:r>
            <a:endParaRPr lang="en-US" sz="49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marL="342900" lvl="0" indent="-342900" algn="justLow" rtl="1">
              <a:lnSpc>
                <a:spcPct val="115000"/>
              </a:lnSpc>
              <a:spcAft>
                <a:spcPts val="1000"/>
              </a:spcAft>
              <a:buFont typeface="+mj-lt"/>
              <a:buAutoNum type="arabicPeriod"/>
              <a:tabLst>
                <a:tab pos="575945" algn="l"/>
              </a:tabLst>
            </a:pPr>
            <a:r>
              <a:rPr lang="ar-SA" sz="6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الدور الواسع للدولة، حيث تتميز بدرجة عالية من المركزية في اتخاذ القرارات التي تقوم </a:t>
            </a:r>
            <a:r>
              <a:rPr lang="ar-SA" sz="6200" b="1" dirty="0" err="1">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بھا</a:t>
            </a:r>
            <a:r>
              <a:rPr lang="ar-SA" sz="6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السلطات التخطيطية الحكومية. وفي هذا النظام يكون دور الأفراد محدودا ويخضع سلوكهم تبعا للأوامر الصادرة من الأجهزة المركزية</a:t>
            </a:r>
            <a:r>
              <a:rPr lang="en-US" sz="62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 </a:t>
            </a:r>
            <a:r>
              <a:rPr lang="ar-SA" sz="6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ان جهاز التخطيط هو الذي يقوم بتحديد نوعيه وكمية السلع والخدمات المطلوب إنتاجها (ماذا ننتج). كذلك جهاز التخطيط هو الذي يقوم بعملية الإنتاج من حيث تعبئة الموارد الاقتصادية اللازمة لترجمة رغبات أفراد المجتمع إلى سلع وخدمات متاحة (كيف ننتج). وهو الذي يقوم بتحديد الأجور والمكافأة التي يحصل عليها العاملون في مختلف المجالات (لمن ننتج</a:t>
            </a:r>
            <a:r>
              <a:rPr lang="ar-IQ" sz="6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a:t>
            </a:r>
          </a:p>
          <a:p>
            <a:pPr marL="342900" lvl="0" indent="-342900" algn="justLow" rtl="1">
              <a:lnSpc>
                <a:spcPct val="115000"/>
              </a:lnSpc>
              <a:spcAft>
                <a:spcPts val="1000"/>
              </a:spcAft>
              <a:buFont typeface="+mj-lt"/>
              <a:buAutoNum type="arabicPeriod"/>
              <a:tabLst>
                <a:tab pos="575945" algn="l"/>
              </a:tabLst>
            </a:pPr>
            <a:endParaRPr lang="en-US" sz="49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algn="r"/>
            <a:endParaRPr lang="ar-IQ" sz="5400" dirty="0"/>
          </a:p>
        </p:txBody>
      </p:sp>
    </p:spTree>
    <p:extLst>
      <p:ext uri="{BB962C8B-B14F-4D97-AF65-F5344CB8AC3E}">
        <p14:creationId xmlns:p14="http://schemas.microsoft.com/office/powerpoint/2010/main" val="407416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9C790C-DEE6-B8EE-2929-AE3FC4A95E0D}"/>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147FF6CC-723A-0858-9F09-2FBA5F6DAD22}"/>
              </a:ext>
            </a:extLst>
          </p:cNvPr>
          <p:cNvSpPr>
            <a:spLocks noGrp="1"/>
          </p:cNvSpPr>
          <p:nvPr>
            <p:ph type="subTitle" idx="1"/>
          </p:nvPr>
        </p:nvSpPr>
        <p:spPr>
          <a:xfrm>
            <a:off x="684211" y="773729"/>
            <a:ext cx="10710619" cy="5256628"/>
          </a:xfrm>
        </p:spPr>
        <p:txBody>
          <a:bodyPr>
            <a:normAutofit fontScale="25000" lnSpcReduction="20000"/>
          </a:bodyPr>
          <a:lstStyle/>
          <a:p>
            <a:pPr algn="justLow" rtl="1">
              <a:lnSpc>
                <a:spcPct val="115000"/>
              </a:lnSpc>
              <a:spcAft>
                <a:spcPts val="1000"/>
              </a:spcAft>
              <a:tabLst>
                <a:tab pos="575945" algn="l"/>
              </a:tabLst>
            </a:pPr>
            <a:r>
              <a:rPr lang="ar-SA" sz="7200" b="1" dirty="0">
                <a:solidFill>
                  <a:schemeClr val="bg1"/>
                </a:solidFill>
                <a:effectLst/>
                <a:highlight>
                  <a:srgbClr val="FFFF00"/>
                </a:highlight>
                <a:latin typeface="Simplified Arabic" panose="02020603050405020304" pitchFamily="18" charset="-78"/>
                <a:ea typeface="Calibri" panose="020F0502020204030204" pitchFamily="34" charset="0"/>
                <a:cs typeface="PT Bold Dusky" panose="02010400000000000000" pitchFamily="2" charset="-78"/>
              </a:rPr>
              <a:t>ثالثا: النظام الاقتصادي المختلط</a:t>
            </a:r>
            <a:r>
              <a:rPr lang="ar-IQ" sz="7200" b="1" dirty="0">
                <a:solidFill>
                  <a:schemeClr val="bg1"/>
                </a:solidFill>
                <a:effectLst/>
                <a:highlight>
                  <a:srgbClr val="FFFF00"/>
                </a:highlight>
                <a:latin typeface="Simplified Arabic" panose="02020603050405020304" pitchFamily="18" charset="-78"/>
                <a:ea typeface="Calibri" panose="020F0502020204030204" pitchFamily="34" charset="0"/>
                <a:cs typeface="PT Bold Dusky" panose="02010400000000000000" pitchFamily="2" charset="-78"/>
              </a:rPr>
              <a:t>:-</a:t>
            </a:r>
            <a:r>
              <a:rPr lang="ar-IQ" sz="72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  </a:t>
            </a:r>
            <a:r>
              <a:rPr lang="ar-SA" sz="7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نظرا للانتقادات الموجهة لكل من النظامين السابقين، اتجهت العديد من بلدان العالم إلى اتباع نظام وسطي يحمل بعض ملامح النظامين، ويطلق على هذا النظام اصطلاح نظام الاقتصاد المختلط</a:t>
            </a:r>
            <a:r>
              <a:rPr lang="ar-IQ" sz="7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a:t>
            </a:r>
            <a:r>
              <a:rPr lang="ar-SA" sz="7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ويتميز أساسا بالملكية الخاصة لعناصر الإنتاج كما في النظام الرأسمالي، ولكن مع تدخل الدولة في أمور معنيه مثل ملكية الدولة لبعض عناصر الإنتاج والمشروعات الإنتاجية التي يطلق عليها مشروعات القطاع العام</a:t>
            </a:r>
            <a:r>
              <a:rPr lang="en-US" sz="7200" b="1"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 </a:t>
            </a:r>
            <a:r>
              <a:rPr lang="ar-SA" sz="7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والمشكلة الاقتصادية تعالج في هذا النظام عن طريق نظام السوق والأسعار كما في ظل النظام الرأسمالي، ولكن الدولة تتدخل بصورة متزايدة، لأسباب مختلفة، مما يؤدي إلى نتائج مغايرة لتلك التي تحصل عليها في ظل النظامين الآخرين</a:t>
            </a:r>
            <a:r>
              <a:rPr lang="en-US" sz="7200" b="1"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 </a:t>
            </a:r>
            <a:r>
              <a:rPr lang="ar-SA" sz="7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وقد اتجهت بعض النظم الاقتصادية نحو الأخذ بأحسن ما في النظامين السابقين. فيباشر الأفراد نشاطهم الإنتاجي في المشروعات الخاصة. بينما يسيطر القطاع العام حكوميا او محليا على المشروعات المؤممة وعلى بعض الأنشطة الاقتصادية الأخرى. ولا يتمتع القطاع الخاص بحرية مطلقة، فهناك قواعد وتنظيمات تفرض قيودا تختلف من مشروع لآخر. ان القطاع العام يتولى:</a:t>
            </a:r>
            <a:endParaRPr lang="en-US" sz="56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buFont typeface="+mj-lt"/>
              <a:buAutoNum type="arabicPeriod"/>
              <a:tabLst>
                <a:tab pos="575945" algn="l"/>
              </a:tabLst>
            </a:pPr>
            <a:r>
              <a:rPr lang="ar-SA"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إنتاج السلع والخدمات التي ترفض المشروعات الخاصة الدخول فيها لأسباب فنية أو مالية.</a:t>
            </a:r>
            <a:endParaRPr lang="en-US" sz="48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marL="342900" lvl="0" indent="-342900" algn="justLow" rtl="1">
              <a:lnSpc>
                <a:spcPct val="115000"/>
              </a:lnSpc>
              <a:buFont typeface="+mj-lt"/>
              <a:buAutoNum type="arabicPeriod"/>
              <a:tabLst>
                <a:tab pos="575945" algn="l"/>
              </a:tabLst>
            </a:pPr>
            <a:r>
              <a:rPr lang="en-US" sz="64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 </a:t>
            </a:r>
            <a:r>
              <a:rPr lang="ar-SA"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إنتاج السلع والخدمات التي تستطيع الدولة إنتاجها بكفاءة اكبر نظرا لما تحتاج إليه من أبحاث وإمكانيات يعجز عنها الأفراد مثل المركبات العامة والخزانات العامة. </a:t>
            </a:r>
            <a:endParaRPr lang="en-US" sz="48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marL="342900" lvl="0" indent="-342900" algn="justLow" rtl="1">
              <a:lnSpc>
                <a:spcPct val="115000"/>
              </a:lnSpc>
              <a:buFont typeface="+mj-lt"/>
              <a:buAutoNum type="arabicPeriod"/>
              <a:tabLst>
                <a:tab pos="575945" algn="l"/>
              </a:tabLst>
            </a:pPr>
            <a:r>
              <a:rPr lang="ar-SA"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التغلب على مشكلة التفاوت الكبير في توزيع الثروة والدخل وضمانة</a:t>
            </a:r>
            <a:r>
              <a:rPr lang="en-US" sz="64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 </a:t>
            </a:r>
            <a:endParaRPr lang="en-US" sz="48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marL="342900" lvl="0" indent="-342900" algn="justLow" rtl="1">
              <a:lnSpc>
                <a:spcPct val="115000"/>
              </a:lnSpc>
              <a:buFont typeface="+mj-cs"/>
              <a:buAutoNum type="arabic1Minus"/>
              <a:tabLst>
                <a:tab pos="575945" algn="l"/>
              </a:tabLst>
            </a:pPr>
            <a:r>
              <a:rPr lang="ar-SA"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حد أدنى لمعيشة الفرد</a:t>
            </a:r>
            <a:endParaRPr lang="en-US" sz="48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marL="342900" lvl="0" indent="-342900" algn="justLow" rtl="1">
              <a:lnSpc>
                <a:spcPct val="115000"/>
              </a:lnSpc>
              <a:buFont typeface="+mj-cs"/>
              <a:buAutoNum type="arabic1Minus"/>
              <a:tabLst>
                <a:tab pos="575945" algn="l"/>
              </a:tabLst>
            </a:pPr>
            <a:r>
              <a:rPr lang="ar-SA"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فرصا متكافئة للجميع</a:t>
            </a:r>
            <a:r>
              <a:rPr lang="en-US" sz="64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 </a:t>
            </a:r>
            <a:endParaRPr lang="en-US" sz="48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marL="342900" lvl="0" indent="-342900" algn="justLow" rtl="1">
              <a:lnSpc>
                <a:spcPct val="115000"/>
              </a:lnSpc>
              <a:buFont typeface="+mj-lt"/>
              <a:buAutoNum type="arabicPeriod"/>
              <a:tabLst>
                <a:tab pos="575945" algn="l"/>
              </a:tabLst>
            </a:pPr>
            <a:r>
              <a:rPr lang="en-US" sz="64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 </a:t>
            </a:r>
            <a:r>
              <a:rPr lang="ar-SA"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حماية المواطن العادي سواء كان منتجا أو مستهلكا من مراكز القوى الاقتصادية التي تتحكم فيه كما في حالة الاحتكار</a:t>
            </a:r>
            <a:r>
              <a:rPr lang="en-US" sz="64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 -5</a:t>
            </a:r>
            <a:endParaRPr lang="en-US" sz="48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marL="342900" lvl="0" indent="-342900" algn="justLow" rtl="1">
              <a:lnSpc>
                <a:spcPct val="115000"/>
              </a:lnSpc>
              <a:buFont typeface="+mj-lt"/>
              <a:buAutoNum type="arabicPeriod"/>
              <a:tabLst>
                <a:tab pos="575945" algn="l"/>
              </a:tabLst>
            </a:pPr>
            <a:r>
              <a:rPr lang="en-US" sz="64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 </a:t>
            </a:r>
            <a:r>
              <a:rPr lang="ar-SA"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القضاء على عوامل الاحتكار التي قد تقضي على كفاءة جهاز الأسعار</a:t>
            </a:r>
            <a:r>
              <a:rPr lang="en-US" sz="64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 </a:t>
            </a:r>
            <a:endParaRPr lang="en-US" sz="48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marL="342900" lvl="0" indent="-342900" algn="justLow" rtl="1">
              <a:lnSpc>
                <a:spcPct val="115000"/>
              </a:lnSpc>
              <a:buFont typeface="+mj-lt"/>
              <a:buAutoNum type="arabicPeriod"/>
              <a:tabLst>
                <a:tab pos="575945" algn="l"/>
              </a:tabLst>
            </a:pPr>
            <a:r>
              <a:rPr lang="en-US" sz="64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 </a:t>
            </a:r>
            <a:r>
              <a:rPr lang="ar-SA"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إدخال تعديلات على جهاز الأسعار منعا للإغراق كما يحدث في حالة القحط كتدخل لجان تحديد القيمة الإيجارية للعقارات</a:t>
            </a:r>
            <a:r>
              <a:rPr lang="en-US" sz="64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a:t>
            </a:r>
            <a:endParaRPr lang="en-US" sz="48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marL="342900" lvl="0" indent="-342900" algn="justLow" rtl="1">
              <a:lnSpc>
                <a:spcPct val="115000"/>
              </a:lnSpc>
              <a:buFont typeface="+mj-lt"/>
              <a:buAutoNum type="arabicPeriod"/>
              <a:tabLst>
                <a:tab pos="575945" algn="l"/>
              </a:tabLst>
            </a:pPr>
            <a:r>
              <a:rPr lang="ar-SA"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مراقبة المنظم ولفت نظره إلى الكلفة الاجتماعية او المنفعة القومية التي لا تقل أهمية عن الربح النقدي</a:t>
            </a:r>
            <a:r>
              <a:rPr lang="en-US" sz="64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 </a:t>
            </a:r>
            <a:endParaRPr lang="en-US" sz="48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marL="342900" lvl="0" indent="-342900" algn="justLow" rtl="1">
              <a:lnSpc>
                <a:spcPct val="115000"/>
              </a:lnSpc>
              <a:spcAft>
                <a:spcPts val="1000"/>
              </a:spcAft>
              <a:buFont typeface="+mj-lt"/>
              <a:buAutoNum type="arabicPeriod"/>
              <a:tabLst>
                <a:tab pos="575945" algn="l"/>
              </a:tabLst>
            </a:pPr>
            <a:r>
              <a:rPr lang="en-US" sz="64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 </a:t>
            </a:r>
            <a:r>
              <a:rPr lang="ar-SA"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تنظيم الإنتاج بما يحقق سياسه التوظيف الكامل</a:t>
            </a:r>
            <a:r>
              <a:rPr lang="en-US" sz="64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 </a:t>
            </a:r>
            <a:endParaRPr lang="en-US" sz="48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algn="r"/>
            <a:endParaRPr lang="ar-IQ" sz="5400" dirty="0"/>
          </a:p>
        </p:txBody>
      </p:sp>
    </p:spTree>
    <p:extLst>
      <p:ext uri="{BB962C8B-B14F-4D97-AF65-F5344CB8AC3E}">
        <p14:creationId xmlns:p14="http://schemas.microsoft.com/office/powerpoint/2010/main" val="1306012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4F48F9-6622-0E0F-4011-1385CEAFBA05}"/>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1797F39E-9865-AF2A-40F8-65A8D564C033}"/>
              </a:ext>
            </a:extLst>
          </p:cNvPr>
          <p:cNvSpPr>
            <a:spLocks noGrp="1"/>
          </p:cNvSpPr>
          <p:nvPr>
            <p:ph type="subTitle" idx="1"/>
          </p:nvPr>
        </p:nvSpPr>
        <p:spPr>
          <a:xfrm>
            <a:off x="684211" y="773729"/>
            <a:ext cx="10710619" cy="5256628"/>
          </a:xfrm>
        </p:spPr>
        <p:txBody>
          <a:bodyPr>
            <a:normAutofit fontScale="32500" lnSpcReduction="20000"/>
          </a:bodyPr>
          <a:lstStyle/>
          <a:p>
            <a:pPr algn="ctr" rtl="1">
              <a:lnSpc>
                <a:spcPct val="115000"/>
              </a:lnSpc>
              <a:spcAft>
                <a:spcPts val="1000"/>
              </a:spcAft>
            </a:pPr>
            <a:r>
              <a:rPr lang="ar-SA" sz="5400" b="1" dirty="0">
                <a:effectLst/>
                <a:latin typeface="Calibri" panose="020F0502020204030204" pitchFamily="34" charset="0"/>
                <a:ea typeface="Calibri" panose="020F0502020204030204" pitchFamily="34" charset="0"/>
                <a:cs typeface="PT Bold Dusky" panose="02010400000000000000" pitchFamily="2" charset="-78"/>
              </a:rPr>
              <a:t>أهداف المجتمع الاقتصادي</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1000"/>
              </a:spcAft>
            </a:pPr>
            <a:r>
              <a:rPr lang="ar-SA" sz="6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اتفق الاقتصاديين على تحديد أربعة أهداف اقتصادية يسعى أي مجتمع إلى تحقيقها وهي</a:t>
            </a:r>
            <a:r>
              <a:rPr lang="ar-IQ" sz="6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a:t>
            </a:r>
            <a:endParaRPr lang="en-US" sz="49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buFont typeface="+mj-lt"/>
              <a:buAutoNum type="arabicPeriod"/>
            </a:pPr>
            <a:r>
              <a:rPr lang="ar-IQ" sz="6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a:t>
            </a:r>
            <a:r>
              <a:rPr lang="ar-SA" sz="6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رفع الكفاءة الإنتاجية، بما أن الموارد محدودة، فعلى كل مجتمع العمل على الا استغلال الأمثل لعناصر الانتاج والحرص على الحفاظ عليها ، ويمكن التمييز بين نوعين من الكفاءة ، الأول الكفاءة الفنية أو الإنتاجية والتي تعني انتاج أكبر كمية من السلع والخدمات باستخدام أقل كمية من الموارد الإنتاجية وباقل كلفة ممكنة ، والنوع الثاني هو الكفاءة الاقتصادية ، والتي تعني انتاج السلع والخدمات بالكميات التي يرغبها المجتمع وعليه فان المجتمع يهدف إلى تحقيق الكفاءة الإنتاجية والاقتصادية</a:t>
            </a:r>
            <a:r>
              <a:rPr lang="ar-IQ" sz="6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a:t>
            </a:r>
            <a:endParaRPr lang="en-US" sz="49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buFont typeface="+mj-lt"/>
              <a:buAutoNum type="arabicPeriod"/>
            </a:pPr>
            <a:r>
              <a:rPr lang="en-US" sz="6200" b="1"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 </a:t>
            </a:r>
            <a:r>
              <a:rPr lang="ar-SA" sz="6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النمو الاقتصادي ، أي زيادة كمية السلع والخدمات التي يمكن إنتاجها في المجتمع مع مرور الزمن</a:t>
            </a:r>
            <a:r>
              <a:rPr lang="en-US" sz="6200" b="1"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a:t>
            </a:r>
            <a:endParaRPr lang="en-US" sz="49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buFont typeface="+mj-lt"/>
              <a:buAutoNum type="arabicPeriod"/>
            </a:pPr>
            <a:r>
              <a:rPr lang="en-US" sz="6200" b="1"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 </a:t>
            </a:r>
            <a:r>
              <a:rPr lang="ar-SA" sz="6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استقرار الاسعار ، أي تفادي التقلبات التي قد تطرأ على أسعار السلع والخدمات وتؤثر على دخول أفراد المجتمع بشكل غير مرغوب والعمل على اضفاء درجة مقبولة من الاستقرار على الاسعار لأن لهذا تأثيره على الثقة في الاقتصاد</a:t>
            </a:r>
            <a:r>
              <a:rPr lang="en-US" sz="6200" b="1"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 </a:t>
            </a:r>
            <a:endParaRPr lang="en-US" sz="49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spcAft>
                <a:spcPts val="1000"/>
              </a:spcAft>
              <a:buFont typeface="+mj-lt"/>
              <a:buAutoNum type="arabicPeriod"/>
            </a:pPr>
            <a:r>
              <a:rPr lang="ar-SA" sz="6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تحقيق عدالة في توزيع الدخل رغم أن هذا الهدف </a:t>
            </a:r>
            <a:r>
              <a:rPr lang="ar-SA" sz="6200" b="1" dirty="0" err="1">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ھو</a:t>
            </a:r>
            <a:r>
              <a:rPr lang="ar-SA" sz="6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مكان جدال بين الاقتصاديين ، وذلك كونه يخضع لمعايير غير واضحة حسب تفسيرات كل مجتمع ومعتقداته وفلسفته كمفهوم العدالة ، إلا أن كل مجتمع يهدف إلى توزيع الدخل أو الانتاج الذي يتم تحقيقه بين أفراده بالطريقة التي يراها عادلة</a:t>
            </a:r>
            <a:r>
              <a:rPr lang="en-US" sz="6200" b="1"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a:t>
            </a:r>
            <a:endParaRPr lang="en-US" sz="49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a:endParaRPr lang="ar-IQ" sz="5400" dirty="0"/>
          </a:p>
        </p:txBody>
      </p:sp>
    </p:spTree>
    <p:extLst>
      <p:ext uri="{BB962C8B-B14F-4D97-AF65-F5344CB8AC3E}">
        <p14:creationId xmlns:p14="http://schemas.microsoft.com/office/powerpoint/2010/main" val="2877736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524A28-0F00-CDF9-9706-0E83EDE3016D}"/>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30177FFC-571F-2946-C77C-EC91ACAF6757}"/>
              </a:ext>
            </a:extLst>
          </p:cNvPr>
          <p:cNvSpPr>
            <a:spLocks noGrp="1"/>
          </p:cNvSpPr>
          <p:nvPr>
            <p:ph type="subTitle" idx="1"/>
          </p:nvPr>
        </p:nvSpPr>
        <p:spPr>
          <a:xfrm>
            <a:off x="684211" y="773729"/>
            <a:ext cx="10710619" cy="5256628"/>
          </a:xfrm>
        </p:spPr>
        <p:txBody>
          <a:bodyPr>
            <a:normAutofit fontScale="62500" lnSpcReduction="20000"/>
          </a:bodyPr>
          <a:lstStyle/>
          <a:p>
            <a:pPr algn="r"/>
            <a:r>
              <a:rPr lang="ar-IQ" sz="5400" b="1" dirty="0">
                <a:solidFill>
                  <a:schemeClr val="bg1"/>
                </a:solidFill>
              </a:rPr>
              <a:t>المحاضرة الأول: مفهوم علم الاقتصاد والمشكلة الاقتصادية</a:t>
            </a:r>
          </a:p>
          <a:p>
            <a:pPr algn="justLow"/>
            <a:r>
              <a:rPr lang="ar-IQ" sz="4000" b="1" dirty="0">
                <a:solidFill>
                  <a:schemeClr val="accent2"/>
                </a:solidFill>
              </a:rPr>
              <a:t>مفهوم علم </a:t>
            </a:r>
            <a:r>
              <a:rPr lang="ar-IQ" sz="4000" b="1" dirty="0">
                <a:solidFill>
                  <a:schemeClr val="bg1"/>
                </a:solidFill>
                <a:cs typeface="DecoType Naskh Extensions" panose="02010400000000000000" pitchFamily="2" charset="-78"/>
              </a:rPr>
              <a:t>الاقتصاد:</a:t>
            </a:r>
          </a:p>
          <a:p>
            <a:pPr algn="justLow"/>
            <a:r>
              <a:rPr lang="ar-IQ" sz="4000" b="1" dirty="0">
                <a:solidFill>
                  <a:schemeClr val="bg1"/>
                </a:solidFill>
                <a:cs typeface="DecoType Naskh Extensions" panose="02010400000000000000" pitchFamily="2" charset="-78"/>
              </a:rPr>
              <a:t>الاقتصاد ينتمي إلى مجموعة العلوم الاجتماعية، أي تلك العلوم التي تعني بدراسة السلوك الإنساني مثل علم الاجتماع، وعلم النفس، وعلم السياسة...الخ، فهو يختص بذلك الجانب من السلوك الإنساني الذي يتصل بإنتاج، وتبادل، واستهلاك السلع والخدمات وهذه النشاطات ليست منفصلة تماماً عن بقية النواحي الأخرى للسلوك الإنساني، ولكنها تمثل مجموعة من النشاطات المتجانسة بدرجة كافية تبرر دراستها على حده. وفي دراسة أي مشكلة محددة، يجب على الاقتصادي ان لا يدرس فقط الجوانب الاقتصادية للمشكلة. بل يجب أيضا ان يأخذ بنظر الاعتبار الجوانب السياسة، والاجتماعية والنفسية لها.</a:t>
            </a:r>
          </a:p>
          <a:p>
            <a:pPr algn="justLow"/>
            <a:r>
              <a:rPr lang="ar-IQ" sz="4000" b="1" dirty="0">
                <a:solidFill>
                  <a:schemeClr val="bg1"/>
                </a:solidFill>
                <a:cs typeface="DecoType Naskh Extensions" panose="02010400000000000000" pitchFamily="2" charset="-78"/>
              </a:rPr>
              <a:t>ويحتل علم الاقتصاد مكانا دائما وهاما في اهتمام الأفراد، ولما كانت تلك الاهتمامات تختلف من فرد إلى آخر، فقد اختلف العلماء حول مجالات علم الاقتصاد، وبذلك اختلف تعريف علم الاقتصاد باختلاف الزمان الذي يعيشون فيه، وعليه فان الاقتصاد استمد أهميته الخاصة من صلته المباشرة بحياة الإنسان اليومية وتطلعاته وطموحاته المستمرة في حياة افضل، ويتضح ذلك من ملاحظة </a:t>
            </a:r>
            <a:r>
              <a:rPr lang="ar-IQ" sz="4000" b="1" dirty="0" err="1">
                <a:solidFill>
                  <a:schemeClr val="bg1"/>
                </a:solidFill>
                <a:cs typeface="DecoType Naskh Extensions" panose="02010400000000000000" pitchFamily="2" charset="-78"/>
              </a:rPr>
              <a:t>شیوعا</a:t>
            </a:r>
            <a:r>
              <a:rPr lang="ar-IQ" sz="4000" b="1" dirty="0">
                <a:solidFill>
                  <a:schemeClr val="bg1"/>
                </a:solidFill>
                <a:cs typeface="DecoType Naskh Extensions" panose="02010400000000000000" pitchFamily="2" charset="-78"/>
              </a:rPr>
              <a:t> وترديد العديد من المصطلحات الاقتصادية مثـل إنتـاج...ادخـار....أسعـار...تضخـم... كسـاد...الغنى...الفقر...الأسواق البطالة...النمو...الخ. </a:t>
            </a:r>
          </a:p>
        </p:txBody>
      </p:sp>
    </p:spTree>
    <p:extLst>
      <p:ext uri="{BB962C8B-B14F-4D97-AF65-F5344CB8AC3E}">
        <p14:creationId xmlns:p14="http://schemas.microsoft.com/office/powerpoint/2010/main" val="3704860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371C2B-0BE1-E3E8-818D-EA6F9FFC9625}"/>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0193C993-343A-38D0-C7AE-F3D69F9BBCA1}"/>
              </a:ext>
            </a:extLst>
          </p:cNvPr>
          <p:cNvSpPr>
            <a:spLocks noGrp="1"/>
          </p:cNvSpPr>
          <p:nvPr>
            <p:ph type="subTitle" idx="1"/>
          </p:nvPr>
        </p:nvSpPr>
        <p:spPr>
          <a:xfrm>
            <a:off x="684211" y="773729"/>
            <a:ext cx="10710619" cy="5256628"/>
          </a:xfrm>
        </p:spPr>
        <p:txBody>
          <a:bodyPr>
            <a:normAutofit fontScale="25000" lnSpcReduction="20000"/>
          </a:bodyPr>
          <a:lstStyle/>
          <a:p>
            <a:pPr algn="r" rtl="1">
              <a:lnSpc>
                <a:spcPct val="115000"/>
              </a:lnSpc>
              <a:spcAft>
                <a:spcPts val="1000"/>
              </a:spcAft>
              <a:tabLst>
                <a:tab pos="2252345" algn="l"/>
              </a:tabLst>
            </a:pPr>
            <a:r>
              <a:rPr lang="ar-IQ" sz="7200" b="1" dirty="0">
                <a:effectLst/>
                <a:latin typeface="Simplified Arabic" panose="02020603050405020304" pitchFamily="18" charset="-78"/>
                <a:ea typeface="Calibri" panose="020F0502020204030204" pitchFamily="34" charset="0"/>
                <a:cs typeface="PT Bold Dusky" panose="02010400000000000000" pitchFamily="2" charset="-78"/>
              </a:rPr>
              <a:t>المحاضرة الثاني:</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algn="ctr" rtl="1">
              <a:lnSpc>
                <a:spcPct val="115000"/>
              </a:lnSpc>
              <a:spcAft>
                <a:spcPts val="1000"/>
              </a:spcAft>
              <a:tabLst>
                <a:tab pos="2252345" algn="l"/>
              </a:tabLst>
            </a:pPr>
            <a:r>
              <a:rPr lang="ar-SA" sz="7200" b="1" dirty="0">
                <a:effectLst/>
                <a:latin typeface="Simplified Arabic" panose="02020603050405020304" pitchFamily="18" charset="-78"/>
                <a:ea typeface="Calibri" panose="020F0502020204030204" pitchFamily="34" charset="0"/>
                <a:cs typeface="PT Bold Dusky" panose="02010400000000000000" pitchFamily="2" charset="-78"/>
              </a:rPr>
              <a:t>الدخل القومي والإنفاق القومي و الناتج القومي </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1000"/>
              </a:spcAft>
              <a:tabLst>
                <a:tab pos="2252345" algn="l"/>
              </a:tabLst>
            </a:pPr>
            <a:r>
              <a:rPr lang="ar-SA" sz="11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يهتم الاقتصاد الكلي، بكفية تحديد مستوى الناتج الكلي في الاقتصاد القومي، المستوى العام للأسعار، مستوى التوظيف، معدلات الفائدة ومتغيرات اخرى كلية مثل ميزان المدفوعات واسعار الصرف</a:t>
            </a:r>
            <a:r>
              <a:rPr lang="en-US" sz="11200" b="1"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 </a:t>
            </a:r>
            <a:r>
              <a:rPr lang="ar-SA" sz="11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ولفهم هذه المسائل يجب دراسة ما يسمى بالحسابات القومية للدخل، حيث توضح هذه الحسابات كيفية قياس المتغيرات الكلية الأساسية مثل الناتج والدخل والانفاق، مما يمكن من التعرف على كيفية أداء الاقتصاد القومي في انتاج السلع والخدمات، فضلا عن تتبع التغيرات في النشاط الاقتصادي من خلال تغيرات الدخل والناتج والانفاق. ولا تقتصر اهمية الحسابات القومية للدخل عند هذا الحد فقط، بل تتعداه إلى توضيح الإطار النظري الذي يبين العلاقات التي تربط بين المتغيرات الرئيسة الثلاث وفي الدخل والناتج والانفاق</a:t>
            </a:r>
            <a:r>
              <a:rPr lang="en-US" sz="11200" b="1"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 </a:t>
            </a:r>
            <a:r>
              <a:rPr lang="ar-SA" sz="11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وسوف نحاول في هذا الفصل عرض المفاهيم الخاصة بالناتج القومي والدخل القومي والانفاق القومي، كما سنقوم بتوضيح بعض العلاقات التي تربط بين هذه المتغيرات</a:t>
            </a:r>
            <a:r>
              <a:rPr lang="en-US" sz="11200" b="1"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a:t>
            </a:r>
            <a:endParaRPr lang="ar-SA" sz="11200" b="1"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endParaRPr>
          </a:p>
          <a:p>
            <a:pPr algn="r" rtl="1">
              <a:lnSpc>
                <a:spcPct val="115000"/>
              </a:lnSpc>
              <a:spcAft>
                <a:spcPts val="1000"/>
              </a:spcAft>
            </a:pPr>
            <a:r>
              <a:rPr lang="ar-IQ" sz="9600" b="1" dirty="0">
                <a:solidFill>
                  <a:schemeClr val="bg1"/>
                </a:solidFill>
                <a:effectLst/>
                <a:latin typeface="Calibri" panose="020F0502020204030204" pitchFamily="34" charset="0"/>
                <a:ea typeface="Calibri" panose="020F0502020204030204" pitchFamily="34" charset="0"/>
                <a:cs typeface="PT Bold Dusky" panose="02010400000000000000" pitchFamily="2" charset="-78"/>
              </a:rPr>
              <a:t>أولا: الدخل القومي          </a:t>
            </a:r>
            <a:r>
              <a:rPr lang="en-US" sz="9600" b="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National Income</a:t>
            </a:r>
            <a:endParaRPr lang="en-US" sz="8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1000"/>
              </a:spcAft>
              <a:tabLst>
                <a:tab pos="2252345" algn="l"/>
              </a:tabLst>
            </a:pPr>
            <a:endParaRPr lang="en-US" sz="11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a:endParaRPr lang="ar-IQ" sz="5400" dirty="0"/>
          </a:p>
        </p:txBody>
      </p:sp>
    </p:spTree>
    <p:extLst>
      <p:ext uri="{BB962C8B-B14F-4D97-AF65-F5344CB8AC3E}">
        <p14:creationId xmlns:p14="http://schemas.microsoft.com/office/powerpoint/2010/main" val="19412895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A1D661-CE9B-1B14-0A53-814B30EC374B}"/>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F8CB3011-1022-6928-0BCB-DB7BE043D8B5}"/>
              </a:ext>
            </a:extLst>
          </p:cNvPr>
          <p:cNvSpPr>
            <a:spLocks noGrp="1"/>
          </p:cNvSpPr>
          <p:nvPr>
            <p:ph type="subTitle" idx="1"/>
          </p:nvPr>
        </p:nvSpPr>
        <p:spPr>
          <a:xfrm>
            <a:off x="684211" y="773729"/>
            <a:ext cx="10710619" cy="5256628"/>
          </a:xfrm>
        </p:spPr>
        <p:txBody>
          <a:bodyPr>
            <a:normAutofit fontScale="25000" lnSpcReduction="20000"/>
          </a:bodyPr>
          <a:lstStyle/>
          <a:p>
            <a:pPr algn="r" rtl="1">
              <a:lnSpc>
                <a:spcPct val="115000"/>
              </a:lnSpc>
              <a:spcAft>
                <a:spcPts val="1000"/>
              </a:spcAft>
              <a:tabLst>
                <a:tab pos="2252345" algn="l"/>
              </a:tabLst>
            </a:pPr>
            <a:r>
              <a:rPr lang="ar-SA"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يعرف الدخل القومي لبلد ما، بانه مجموع الدخول الكلبة التي تولدت خلال فترة زمنية معينة (عادة سنة)، والتي تستحق لأصحاب خدمات عناصر الانتاج الوطنية، وذلك مقابل مساهمتها في الانشطة الإنتاجية، سواء في داخل البلد أو خارج</a:t>
            </a:r>
            <a:r>
              <a:rPr lang="ar-IQ"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ه</a:t>
            </a:r>
            <a:r>
              <a:rPr lang="en-US" sz="6400" b="1"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a:t>
            </a:r>
            <a:endParaRPr lang="en-US" sz="4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tabLst>
                <a:tab pos="2252345" algn="l"/>
              </a:tabLst>
            </a:pPr>
            <a:r>
              <a:rPr lang="ar-SA"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ويلاحظ على هذا التعريف ما يلي</a:t>
            </a:r>
            <a:r>
              <a:rPr lang="en-US" sz="6400" b="1"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a:t>
            </a:r>
            <a:endParaRPr lang="en-US" sz="4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buFont typeface="+mj-lt"/>
              <a:buAutoNum type="arabicPeriod"/>
              <a:tabLst>
                <a:tab pos="2252345" algn="l"/>
              </a:tabLst>
            </a:pPr>
            <a:r>
              <a:rPr lang="ar-SA"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ان الدخل القومي هو تيار يتدفق من الدخول أو العوائد خلال سنة، وبالتالي فان الدخل القومي في سنة معينة قد يختلف عنه في سنة اخرى، ويجب الا يشمل الدخل القومي في سنة معينة على عوائد أو دخول تم الحصول عليها في سنوات اخرى سابقة. فلا يصح على سبيل المثال ان نقول الدخل القومي في العراق في سنة 2001 قد تولد جزء منه في سنة  </a:t>
            </a:r>
            <a:r>
              <a:rPr lang="ar-SA" sz="48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rPr>
              <a:t> </a:t>
            </a:r>
            <a:r>
              <a:rPr lang="en-US" sz="64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.1999</a:t>
            </a:r>
            <a:endParaRPr lang="en-US" sz="48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marL="342900" lvl="0" indent="-342900" algn="justLow" rtl="1">
              <a:lnSpc>
                <a:spcPct val="115000"/>
              </a:lnSpc>
              <a:buFont typeface="+mj-lt"/>
              <a:buAutoNum type="arabicPeriod"/>
              <a:tabLst>
                <a:tab pos="2252345" algn="l"/>
              </a:tabLst>
            </a:pPr>
            <a:r>
              <a:rPr lang="ar-SA"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الدخل القومي هو ما يستحق وليس ما يدفع فعلا لأصحاب خدمات عناصر الانتاج، فقد يتم حجز جزء من قيمة الناتج القومي لغرض أو لآخر، أو قد لا يصل جزء منه كدخل إلى عناصر الانتاج</a:t>
            </a:r>
            <a:r>
              <a:rPr lang="en-US" sz="64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 </a:t>
            </a:r>
            <a:r>
              <a:rPr lang="ar-SA"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على سبيل المثال ما تقوم المنشآت باحتجازه من أرباحها لغرض التوسعات في المستقبل (ارباح غير موزعة) أو ما تقوم بدفعه من ضرائب على الأرباح (ضرائب تحصل عليها الحكومة)، مثل هذه المدفوعات لا تصل ابدا إلى اصحاب خدمات عناصر الإنتاج على الرغم من إنها جزء من الدخل القومي</a:t>
            </a:r>
            <a:r>
              <a:rPr lang="en-US" sz="64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a:t>
            </a:r>
            <a:endParaRPr lang="en-US" sz="48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marL="342900" lvl="0" indent="-342900" algn="justLow" rtl="1">
              <a:lnSpc>
                <a:spcPct val="115000"/>
              </a:lnSpc>
              <a:buFont typeface="+mj-lt"/>
              <a:buAutoNum type="arabicPeriod"/>
              <a:tabLst>
                <a:tab pos="2252345" algn="l"/>
              </a:tabLst>
            </a:pPr>
            <a:r>
              <a:rPr lang="ar-SA"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الدخل القومي هو مجموع العوائد أو الدخول التي تستحق لأصحاب خدمات عناصر الانتاج، وتقسم خدمات عناصر الانتاج تقليدا إلى خدمات العمل، راس المال، الأرض والتنظيم وتحصل على عوائد في صورة أجور ورواتب، فوائد، ريع وإيجارات، وأرباح، على الترتيب، وتمثل كل منها نصيب عامل الانتاج الذي ساهم في انتاج الدخل القومي أي ان</a:t>
            </a:r>
            <a:r>
              <a:rPr lang="en-US" sz="64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a:t>
            </a:r>
            <a:endParaRPr lang="en-US" sz="48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marL="457200" algn="justLow" rtl="1">
              <a:lnSpc>
                <a:spcPct val="115000"/>
              </a:lnSpc>
              <a:spcAft>
                <a:spcPts val="1000"/>
              </a:spcAft>
              <a:tabLst>
                <a:tab pos="2252345" algn="l"/>
              </a:tabLst>
            </a:pPr>
            <a:r>
              <a:rPr lang="ar-SA" sz="6400" b="1" dirty="0">
                <a:solidFill>
                  <a:schemeClr val="bg1"/>
                </a:solidFill>
                <a:effectLst/>
                <a:highlight>
                  <a:srgbClr val="FFFF00"/>
                </a:highlight>
                <a:latin typeface="Calibri" panose="020F0502020204030204" pitchFamily="34" charset="0"/>
                <a:ea typeface="Calibri" panose="020F0502020204030204" pitchFamily="34" charset="0"/>
                <a:cs typeface="Simplified Arabic" panose="02020603050405020304" pitchFamily="18" charset="-78"/>
              </a:rPr>
              <a:t>الدخل القومي = الاجور والرواتب + الفوائد + الريع والإيجارات + الأرباح</a:t>
            </a:r>
            <a:endParaRPr lang="en-US" sz="4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tabLst>
                <a:tab pos="2252345" algn="l"/>
              </a:tabLst>
            </a:pPr>
            <a:r>
              <a:rPr lang="ar-SA"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ويلاحظ هنا ان ما يعتبر دخلا يجب ان يكون مقابل تقديم خدمات إنتاجية وله ما قابله من الناتج القومي. وعلى ذلك فالتقاعد أو الإعانات الاجتماعية الحكومية أو الهبات والهدايا. لا تعد دخولا وإنما تحويلات لا يقابلها سلع وخدمات، وبالمثل المبالغ والإيرادات التي تم الحصول عليها عن طريق الاقتراض أو بيع جزء من الثروة لا تعتبر دخلا، ولا تدخل في حساب الدخل القومي</a:t>
            </a:r>
            <a:r>
              <a:rPr lang="en-US" sz="5400" b="1" dirty="0">
                <a:effectLst/>
                <a:latin typeface="Simplified Arabic" panose="02020603050405020304" pitchFamily="18" charset="-78"/>
                <a:ea typeface="Calibri" panose="020F0502020204030204" pitchFamily="34" charset="0"/>
                <a:cs typeface="Arial" panose="020B0604020202020204" pitchFamily="34" charset="0"/>
              </a:rPr>
              <a:t>.</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algn="r"/>
            <a:endParaRPr lang="ar-IQ" sz="5400" dirty="0"/>
          </a:p>
        </p:txBody>
      </p:sp>
    </p:spTree>
    <p:extLst>
      <p:ext uri="{BB962C8B-B14F-4D97-AF65-F5344CB8AC3E}">
        <p14:creationId xmlns:p14="http://schemas.microsoft.com/office/powerpoint/2010/main" val="22456749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594964-207C-097F-65F3-089BD51D5EFC}"/>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7D2EBDB0-E8F9-E911-6C2E-C5CDE22F88CB}"/>
              </a:ext>
            </a:extLst>
          </p:cNvPr>
          <p:cNvSpPr>
            <a:spLocks noGrp="1"/>
          </p:cNvSpPr>
          <p:nvPr>
            <p:ph type="subTitle" idx="1"/>
          </p:nvPr>
        </p:nvSpPr>
        <p:spPr>
          <a:xfrm>
            <a:off x="684211" y="773729"/>
            <a:ext cx="10710619" cy="5256628"/>
          </a:xfrm>
        </p:spPr>
        <p:txBody>
          <a:bodyPr>
            <a:normAutofit fontScale="25000" lnSpcReduction="20000"/>
          </a:bodyPr>
          <a:lstStyle/>
          <a:p>
            <a:pPr marL="342900" lvl="0" indent="-342900" algn="justLow" rtl="1">
              <a:lnSpc>
                <a:spcPct val="115000"/>
              </a:lnSpc>
              <a:buFont typeface="+mj-lt"/>
              <a:buAutoNum type="arabicPeriod"/>
              <a:tabLst>
                <a:tab pos="2252345" algn="l"/>
              </a:tabLst>
            </a:pPr>
            <a:r>
              <a:rPr lang="ar-SA"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من التعريف السابق للدخل القومي، نجد ان الدخل القومي هو مجموع الدخول أو العوائد التي تستحق لأصحاب خدمات عناصر الانتاج الوطنية خلال فترة سنة، نتيجة استخدامها في </a:t>
            </a:r>
            <a:r>
              <a:rPr lang="ar-SA" sz="7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الانشطة الإنتاجية سواء في داخل البلد أو خارجه</a:t>
            </a:r>
            <a:r>
              <a:rPr lang="en-US" sz="72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 </a:t>
            </a:r>
            <a:r>
              <a:rPr lang="ar-SA" sz="7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وبالتالي لا يشمل الدخل القومي على العوائد أو الدخول التي تستحق للأجانب في الداخل نتيجة استخدام ما </a:t>
            </a:r>
            <a:r>
              <a:rPr lang="ar-SA"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يمتلكونه من خدمات عناصر الانتاج في الانشطة الإنتاجية في داخل البلد، بينما يشمل على العوائد التي تستحق للمواطنين في الخارج (تحويلات المواطنين إلى بلدهم نتيجة استخدام عناصر الانتاج التي يمتلكونها في الخارج)</a:t>
            </a:r>
            <a:r>
              <a:rPr lang="ar-IQ"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a:t>
            </a:r>
            <a:endParaRPr lang="en-US" sz="48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marL="342900" lvl="0" indent="-342900" algn="justLow" rtl="1">
              <a:lnSpc>
                <a:spcPct val="115000"/>
              </a:lnSpc>
              <a:buFont typeface="+mj-lt"/>
              <a:buAutoNum type="arabicPeriod"/>
              <a:tabLst>
                <a:tab pos="2252345" algn="l"/>
              </a:tabLst>
            </a:pPr>
            <a:r>
              <a:rPr lang="ar-SA"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يمكن ان يعبر عن الدخل القومي من وجهة نظر المنتجين بأنه الفرق بين الناتج القومي الصافي مقدرا بسعر السوق والضرائب غير المباشرة. وعندها يمكن ان نقول</a:t>
            </a:r>
            <a:r>
              <a:rPr lang="en-US" sz="64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a:t>
            </a:r>
            <a:endParaRPr lang="en-US" sz="48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marL="457200" algn="justLow" rtl="1">
              <a:lnSpc>
                <a:spcPct val="115000"/>
              </a:lnSpc>
              <a:tabLst>
                <a:tab pos="2252345" algn="l"/>
              </a:tabLst>
            </a:pPr>
            <a:r>
              <a:rPr lang="en-US" sz="6400" b="1"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 </a:t>
            </a:r>
            <a:r>
              <a:rPr lang="ar-SA" sz="6400" b="1" dirty="0">
                <a:solidFill>
                  <a:schemeClr val="bg1"/>
                </a:solidFill>
                <a:effectLst/>
                <a:highlight>
                  <a:srgbClr val="FFFF00"/>
                </a:highlight>
                <a:latin typeface="Calibri" panose="020F0502020204030204" pitchFamily="34" charset="0"/>
                <a:ea typeface="Calibri" panose="020F0502020204030204" pitchFamily="34" charset="0"/>
                <a:cs typeface="Simplified Arabic" panose="02020603050405020304" pitchFamily="18" charset="-78"/>
              </a:rPr>
              <a:t>الدخل القومي = الناتج القومي الصافي – الضرائب غير المباشرة</a:t>
            </a:r>
            <a:endParaRPr lang="en-US" sz="4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buFont typeface="+mj-lt"/>
              <a:buAutoNum type="arabicPeriod"/>
              <a:tabLst>
                <a:tab pos="2252345" algn="l"/>
              </a:tabLst>
            </a:pPr>
            <a:r>
              <a:rPr lang="ar-SA"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لدخل القومي، الدخل الشخصي، الدخل الشخصي المتاح</a:t>
            </a:r>
            <a:r>
              <a:rPr lang="en-US" sz="64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a:t>
            </a:r>
            <a:endParaRPr lang="en-US" sz="48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marL="457200" algn="justLow" rtl="1">
              <a:lnSpc>
                <a:spcPct val="115000"/>
              </a:lnSpc>
              <a:spcAft>
                <a:spcPts val="1000"/>
              </a:spcAft>
              <a:tabLst>
                <a:tab pos="2252345" algn="l"/>
              </a:tabLst>
            </a:pPr>
            <a:r>
              <a:rPr lang="ar-SA"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رأينا من تعريف الدخل القومي انه يجب ان يتولد نتيجة تقديم خدمات إنتاجية. والسؤال هو ماذا يحدث إذا حصل الفرد على مبالغ لم تدخل في تقدير الدخل القومي، لأنها لم تكن مقابل تقديم خدمات إنتاجية؟ هنا يجب التفرقة بين الدخل القومي وبين الدخل الشخصي</a:t>
            </a:r>
            <a:r>
              <a:rPr lang="ar-IQ"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 </a:t>
            </a:r>
            <a:r>
              <a:rPr lang="ar-SA" sz="6400" b="1" dirty="0">
                <a:solidFill>
                  <a:schemeClr val="bg1"/>
                </a:solidFill>
                <a:effectLst/>
                <a:highlight>
                  <a:srgbClr val="FFFF00"/>
                </a:highlight>
                <a:latin typeface="Calibri" panose="020F0502020204030204" pitchFamily="34" charset="0"/>
                <a:ea typeface="Calibri" panose="020F0502020204030204" pitchFamily="34" charset="0"/>
                <a:cs typeface="Simplified Arabic" panose="02020603050405020304" pitchFamily="18" charset="-78"/>
              </a:rPr>
              <a:t>فيعرف الدخل الشخصي</a:t>
            </a:r>
            <a:r>
              <a:rPr lang="ar-SA"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بانه الدخل الجاري الذي يحصل عليه الافراد أو القطاع العائلي من كل المصادر، سواء نتيجة تقديم خدمات إنتاجية أو نتيجة للتحويلات التي لم تنشأ نتيجة المساهمة في نشاط انتاجي جاري</a:t>
            </a:r>
            <a:r>
              <a:rPr lang="en-US" sz="6400" b="1"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a:t>
            </a:r>
            <a:endParaRPr lang="en-US" sz="4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1000"/>
              </a:spcAft>
              <a:tabLst>
                <a:tab pos="2252345" algn="l"/>
              </a:tabLst>
            </a:pPr>
            <a:r>
              <a:rPr lang="ar-SA"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وعلى الرغم من ان الدخل الشخصي لا يعتبر مقياسا للناتج، إلا ان اهميته تكمن في انه محدد رئيسي لمسلك كلا من الاستهلاك الشخصي والادخار الشخصي. ولكي نصل إلى الدخل الشخصي من الدخل القومي يجب ان نستبعد من الدخل القومي اية اجزاء لم يتسلمها الأفراد (القطاع العائلي</a:t>
            </a:r>
            <a:r>
              <a:rPr lang="en-US" sz="6400" b="1"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 </a:t>
            </a:r>
            <a:r>
              <a:rPr lang="ar-SA"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على سبيل المثال تستقطع مجمل ارباح المنشآت من الدخل القومي (الارباح غير الموزعة) لأنها لا تمثل دخلا بالكامل للقطاع العائلي، كما نستبعد مدفوعات التقاعد والضمان الاجتماعي وضرائب الدخل على الارباح فهذه ضرائب تحصل عليها الحكومة ولا تمثل جزء من الدخل الشخصي</a:t>
            </a:r>
            <a:r>
              <a:rPr lang="en-US" sz="6400" b="1"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 </a:t>
            </a:r>
            <a:r>
              <a:rPr lang="ar-SA"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كما يجب ان يضاف ما يحصل عليه الافراد من مصادر لم تدخل في تقدير الدخل القومي، مثل التحويلات من الحكومة (مثل الإعانات الحكومية والخاصة)، وتعويضات البطالة والهبات والهدايا والرواتب التقاعدية</a:t>
            </a:r>
            <a:r>
              <a:rPr lang="en-US" sz="6400" b="1"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a:t>
            </a:r>
            <a:endParaRPr lang="en-US" sz="4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1000"/>
              </a:spcAft>
              <a:tabLst>
                <a:tab pos="2252345" algn="l"/>
              </a:tabLst>
            </a:pPr>
            <a:r>
              <a:rPr lang="ar-SA" sz="6400" b="1" dirty="0">
                <a:solidFill>
                  <a:schemeClr val="bg1"/>
                </a:solidFill>
                <a:effectLst/>
                <a:highlight>
                  <a:srgbClr val="FFFF00"/>
                </a:highlight>
                <a:latin typeface="Calibri" panose="020F0502020204030204" pitchFamily="34" charset="0"/>
                <a:ea typeface="Calibri" panose="020F0502020204030204" pitchFamily="34" charset="0"/>
                <a:cs typeface="Simplified Arabic" panose="02020603050405020304" pitchFamily="18" charset="-78"/>
              </a:rPr>
              <a:t>الدخل الشخصي = الدخل القومي – مدفوعات التقاعد والضمان الاجتماعي – الأرباح غير الموزعة - ضرائب الدخل على الارباح + تعويضات البطالة + الاعانات الحكومية والخاصة</a:t>
            </a:r>
            <a:r>
              <a:rPr lang="en-US" sz="6400" b="1" dirty="0">
                <a:solidFill>
                  <a:schemeClr val="bg1"/>
                </a:solidFill>
                <a:effectLst/>
                <a:highlight>
                  <a:srgbClr val="FFFF00"/>
                </a:highlight>
                <a:latin typeface="Simplified Arabic" panose="02020603050405020304" pitchFamily="18" charset="-78"/>
                <a:ea typeface="Calibri" panose="020F0502020204030204" pitchFamily="34" charset="0"/>
                <a:cs typeface="Arial" panose="020B0604020202020204" pitchFamily="34" charset="0"/>
              </a:rPr>
              <a:t> + </a:t>
            </a:r>
            <a:r>
              <a:rPr lang="ar-SA" sz="6400" b="1" dirty="0">
                <a:solidFill>
                  <a:schemeClr val="bg1"/>
                </a:solidFill>
                <a:effectLst/>
                <a:highlight>
                  <a:srgbClr val="FFFF00"/>
                </a:highlight>
                <a:latin typeface="Calibri" panose="020F0502020204030204" pitchFamily="34" charset="0"/>
                <a:ea typeface="Calibri" panose="020F0502020204030204" pitchFamily="34" charset="0"/>
                <a:cs typeface="Simplified Arabic" panose="02020603050405020304" pitchFamily="18" charset="-78"/>
              </a:rPr>
              <a:t>الهبات والهدايا + الرواتب التقاعدية</a:t>
            </a:r>
            <a:r>
              <a:rPr lang="en-US" sz="6400" b="1" dirty="0">
                <a:solidFill>
                  <a:schemeClr val="bg1"/>
                </a:solidFill>
                <a:effectLst/>
                <a:highlight>
                  <a:srgbClr val="FFFF00"/>
                </a:highlight>
                <a:latin typeface="Simplified Arabic" panose="02020603050405020304" pitchFamily="18" charset="-78"/>
                <a:ea typeface="Calibri" panose="020F0502020204030204" pitchFamily="34" charset="0"/>
                <a:cs typeface="Arial" panose="020B0604020202020204" pitchFamily="34" charset="0"/>
              </a:rPr>
              <a:t>.</a:t>
            </a:r>
            <a:endParaRPr lang="en-US" sz="4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a:endParaRPr lang="ar-IQ" sz="5400" dirty="0"/>
          </a:p>
        </p:txBody>
      </p:sp>
    </p:spTree>
    <p:extLst>
      <p:ext uri="{BB962C8B-B14F-4D97-AF65-F5344CB8AC3E}">
        <p14:creationId xmlns:p14="http://schemas.microsoft.com/office/powerpoint/2010/main" val="1982158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3CA8EC-4537-64C2-CC9E-F41C8895C523}"/>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DD8BC357-21D8-22CA-380E-A93B2A30702D}"/>
              </a:ext>
            </a:extLst>
          </p:cNvPr>
          <p:cNvSpPr>
            <a:spLocks noGrp="1"/>
          </p:cNvSpPr>
          <p:nvPr>
            <p:ph type="subTitle" idx="1"/>
          </p:nvPr>
        </p:nvSpPr>
        <p:spPr>
          <a:xfrm>
            <a:off x="684211" y="773729"/>
            <a:ext cx="10710619" cy="5256628"/>
          </a:xfrm>
        </p:spPr>
        <p:txBody>
          <a:bodyPr>
            <a:normAutofit fontScale="47500" lnSpcReduction="20000"/>
          </a:bodyPr>
          <a:lstStyle/>
          <a:p>
            <a:pPr algn="justLow" rtl="1">
              <a:lnSpc>
                <a:spcPct val="115000"/>
              </a:lnSpc>
              <a:spcAft>
                <a:spcPts val="1000"/>
              </a:spcAft>
              <a:tabLst>
                <a:tab pos="2252345" algn="l"/>
              </a:tabLst>
            </a:pPr>
            <a:r>
              <a:rPr lang="ar-SA" sz="5400" b="1" dirty="0">
                <a:solidFill>
                  <a:schemeClr val="bg1"/>
                </a:solidFill>
                <a:effectLst/>
                <a:highlight>
                  <a:srgbClr val="FFFF00"/>
                </a:highlight>
                <a:latin typeface="Calibri" panose="020F0502020204030204" pitchFamily="34" charset="0"/>
                <a:ea typeface="Calibri" panose="020F0502020204030204" pitchFamily="34" charset="0"/>
                <a:cs typeface="Simplified Arabic" panose="02020603050405020304" pitchFamily="18" charset="-78"/>
              </a:rPr>
              <a:t>أما الدخل الشخصي</a:t>
            </a:r>
            <a:r>
              <a:rPr lang="ar-SA" sz="5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المتاح (الممكن التصرف فيه) فهو الدخل الذي يستطيع الافراد التصرف به والانفاق منه لأغراض الاستهلاك والادخار. وهو يمثل الدخل الشخصي بعد استقطاع ضرائب الدخل الشخصية أي ان</a:t>
            </a:r>
            <a:r>
              <a:rPr lang="en-US" sz="5400" b="1"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a:t>
            </a:r>
            <a:r>
              <a:rPr lang="ar-IQ" sz="5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a:t>
            </a:r>
            <a:r>
              <a:rPr lang="ar-SA" sz="5400" b="1" dirty="0">
                <a:solidFill>
                  <a:schemeClr val="bg1"/>
                </a:solidFill>
                <a:effectLst/>
                <a:highlight>
                  <a:srgbClr val="FFFF00"/>
                </a:highlight>
                <a:latin typeface="Calibri" panose="020F0502020204030204" pitchFamily="34" charset="0"/>
                <a:ea typeface="Calibri" panose="020F0502020204030204" pitchFamily="34" charset="0"/>
                <a:cs typeface="Simplified Arabic" panose="02020603050405020304" pitchFamily="18" charset="-78"/>
              </a:rPr>
              <a:t>الدخل الشخصي المتاح = الدخل الشخصي- ضرائب الدخل الشخصية</a:t>
            </a:r>
            <a:endParaRPr lang="en-US" sz="4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1000"/>
              </a:spcAft>
              <a:tabLst>
                <a:tab pos="2252345" algn="l"/>
              </a:tabLst>
            </a:pPr>
            <a:r>
              <a:rPr lang="ar-SA" sz="5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ويستخدم الدخل الشخصي كمؤشر لمستوى المعيشة في المجتمع من جهة، وللتعرف على ما ينفقه الافراد على الاستهلاك وما يوفرونه للأذخار من جهة اخرى</a:t>
            </a:r>
            <a:r>
              <a:rPr lang="en-US" sz="5400" b="1"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a:t>
            </a:r>
            <a:endParaRPr lang="en-US" sz="4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spcAft>
                <a:spcPts val="1000"/>
              </a:spcAft>
              <a:buFont typeface="+mj-lt"/>
              <a:buAutoNum type="arabicPeriod"/>
              <a:tabLst>
                <a:tab pos="2252345" algn="l"/>
              </a:tabLst>
            </a:pPr>
            <a:r>
              <a:rPr lang="ar-SA" sz="5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أما المقصود بمتوسط الدخل الفردي فهو متوسط نصيب الفرد من الدخل القومي ويمكن احتسابه من المعادلة التالية</a:t>
            </a:r>
            <a:r>
              <a:rPr lang="en-US" sz="54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 </a:t>
            </a:r>
            <a:r>
              <a:rPr lang="ar-SA" sz="5400" b="1" u="heavy"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الدخل الفردي = ا لدخل الفردي</a:t>
            </a:r>
            <a:r>
              <a:rPr lang="ar-SA" sz="5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a:t>
            </a:r>
            <a:endParaRPr lang="en-US" sz="44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marL="228600" algn="justLow" rtl="1">
              <a:lnSpc>
                <a:spcPct val="115000"/>
              </a:lnSpc>
              <a:spcAft>
                <a:spcPts val="1000"/>
              </a:spcAft>
              <a:tabLst>
                <a:tab pos="2252345" algn="l"/>
              </a:tabLst>
            </a:pPr>
            <a:r>
              <a:rPr lang="ar-SA" sz="5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عدد السكان</a:t>
            </a:r>
            <a:endParaRPr lang="en-US" sz="4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r>
              <a:rPr lang="ar-SA" sz="5400" b="1" dirty="0">
                <a:solidFill>
                  <a:schemeClr val="bg1"/>
                </a:solidFill>
                <a:effectLst/>
                <a:ea typeface="Calibri" panose="020F0502020204030204" pitchFamily="34" charset="0"/>
                <a:cs typeface="Simplified Arabic" panose="02020603050405020304" pitchFamily="18" charset="-78"/>
              </a:rPr>
              <a:t>حيث تجري مقارنة هذا المعدل عبر جداول لجميع الدول للتعرف على مدى تطورها على صعيد العالم أو مقارنته خلال كل سنة لبلد معين عبر سلسلة زمنية معينه للتعرف على تطور ذلك البلد خلال تلك </a:t>
            </a:r>
            <a:endParaRPr lang="ar-IQ" sz="5400" dirty="0">
              <a:solidFill>
                <a:schemeClr val="bg1"/>
              </a:solidFill>
            </a:endParaRPr>
          </a:p>
        </p:txBody>
      </p:sp>
    </p:spTree>
    <p:extLst>
      <p:ext uri="{BB962C8B-B14F-4D97-AF65-F5344CB8AC3E}">
        <p14:creationId xmlns:p14="http://schemas.microsoft.com/office/powerpoint/2010/main" val="2499501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AEF316-6000-B20F-3EF1-B74E5F8E43B0}"/>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ED2BD530-9AD0-C547-F685-17FE3A2DA25F}"/>
              </a:ext>
            </a:extLst>
          </p:cNvPr>
          <p:cNvSpPr>
            <a:spLocks noGrp="1"/>
          </p:cNvSpPr>
          <p:nvPr>
            <p:ph type="subTitle" idx="1"/>
          </p:nvPr>
        </p:nvSpPr>
        <p:spPr>
          <a:xfrm>
            <a:off x="684211" y="773729"/>
            <a:ext cx="10710619" cy="5256628"/>
          </a:xfrm>
        </p:spPr>
        <p:txBody>
          <a:bodyPr>
            <a:normAutofit fontScale="47500" lnSpcReduction="20000"/>
          </a:bodyPr>
          <a:lstStyle/>
          <a:p>
            <a:pPr algn="r"/>
            <a:r>
              <a:rPr lang="ar-IQ" sz="5400" b="1" dirty="0">
                <a:solidFill>
                  <a:schemeClr val="bg1"/>
                </a:solidFill>
              </a:rPr>
              <a:t>ثانيا: الناتج القومي الإجمالي</a:t>
            </a:r>
          </a:p>
          <a:p>
            <a:pPr algn="just" rtl="1">
              <a:lnSpc>
                <a:spcPct val="115000"/>
              </a:lnSpc>
              <a:spcAft>
                <a:spcPts val="1000"/>
              </a:spcAft>
            </a:pPr>
            <a:r>
              <a:rPr lang="ar-SA" sz="5400" b="1" dirty="0">
                <a:effectLst/>
                <a:latin typeface="Calibri" panose="020F0502020204030204" pitchFamily="34" charset="0"/>
                <a:ea typeface="Calibri" panose="020F0502020204030204" pitchFamily="34" charset="0"/>
                <a:cs typeface="Simplified Arabic" panose="02020603050405020304" pitchFamily="18" charset="-78"/>
              </a:rPr>
              <a:t>الناتج القومي الإجمالي</a:t>
            </a:r>
            <a:r>
              <a:rPr lang="en-US" sz="5400" b="1" dirty="0">
                <a:effectLst/>
                <a:latin typeface="Simplified Arabic" panose="02020603050405020304" pitchFamily="18" charset="-78"/>
                <a:ea typeface="Calibri" panose="020F0502020204030204" pitchFamily="34" charset="0"/>
                <a:cs typeface="Arial" panose="020B0604020202020204" pitchFamily="34" charset="0"/>
              </a:rPr>
              <a:t> (GNP) </a:t>
            </a:r>
            <a:r>
              <a:rPr lang="ar-SA" sz="5400" b="1" dirty="0">
                <a:effectLst/>
                <a:latin typeface="Calibri" panose="020F0502020204030204" pitchFamily="34" charset="0"/>
                <a:ea typeface="Calibri" panose="020F0502020204030204" pitchFamily="34" charset="0"/>
                <a:cs typeface="Simplified Arabic" panose="02020603050405020304" pitchFamily="18" charset="-78"/>
              </a:rPr>
              <a:t>لبلد ما، هو عبارة عن مجموع القيم السوقية لكل السلع والخدمات </a:t>
            </a:r>
            <a:r>
              <a:rPr lang="ar-SA" sz="5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النهائية التي تم إنتاجها خلال فترة زمنية معينة (عادة سنة) باستخدام خدمات عناصر الانتاج الوطنية في هذا البلد</a:t>
            </a:r>
            <a:r>
              <a:rPr lang="en-US" sz="5400" b="1"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a:t>
            </a:r>
            <a:endParaRPr lang="en-US" sz="4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sz="5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يلاحظ على مفهوم الناتج القومي الاجمالي ما يلي:</a:t>
            </a:r>
            <a:endParaRPr lang="en-US" sz="4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mj-lt"/>
              <a:buAutoNum type="arabicPeriod"/>
            </a:pPr>
            <a:r>
              <a:rPr lang="ar-SA" sz="5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ان الناتج القومي الاجمالي، يشمل كل السلع والخدمات النهائية فقط ولا يشتمل على السلع والخدمات الوسيطة. فعلى سبيل المثال إذا احتسبنا قيمة السيارة كاملة ضمن الناتج القومي الإجمالي كسلعة نهائية، لا يجب احتساب مكوناتها مرة اخرى. والهدف من استبعاد السلع والخدمات الوسيطة (أي تلك التي تجري عليها عمليات إنتاجية اخرى) هو تفادي مشكلة الازدواج الحسابي، أي حساب نفس السلعة أو الخدمة اكثر من مرة</a:t>
            </a:r>
            <a:r>
              <a:rPr lang="en-US" sz="54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a:t>
            </a:r>
            <a:endParaRPr lang="en-US" sz="44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r>
              <a:rPr lang="ar-SA" sz="5400" b="1" dirty="0">
                <a:solidFill>
                  <a:schemeClr val="bg1"/>
                </a:solidFill>
                <a:effectLst/>
                <a:ea typeface="Calibri" panose="020F0502020204030204" pitchFamily="34" charset="0"/>
                <a:cs typeface="Simplified Arabic" panose="02020603050405020304" pitchFamily="18" charset="-78"/>
              </a:rPr>
              <a:t>أن مفهوم الناتج القومي الإجمالي، يتكون من قيمة انتاج السلع والخدمات النهائية التي تم إنتاجها في الفترة الجارية فقط، والتي يجري بصددها التقدير. وعليه فهو لا يشمل السلع أو الخدمات التي تم </a:t>
            </a:r>
            <a:endParaRPr lang="ar-IQ" sz="5400" b="1" dirty="0">
              <a:solidFill>
                <a:schemeClr val="bg1"/>
              </a:solidFill>
            </a:endParaRPr>
          </a:p>
        </p:txBody>
      </p:sp>
    </p:spTree>
    <p:extLst>
      <p:ext uri="{BB962C8B-B14F-4D97-AF65-F5344CB8AC3E}">
        <p14:creationId xmlns:p14="http://schemas.microsoft.com/office/powerpoint/2010/main" val="36068516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C72A2C-019E-2296-0C86-EDF3E46FAAA7}"/>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B9FF0CD6-DA56-F2FD-BF1A-07673A671BB6}"/>
              </a:ext>
            </a:extLst>
          </p:cNvPr>
          <p:cNvSpPr>
            <a:spLocks noGrp="1"/>
          </p:cNvSpPr>
          <p:nvPr>
            <p:ph type="subTitle" idx="1"/>
          </p:nvPr>
        </p:nvSpPr>
        <p:spPr>
          <a:xfrm>
            <a:off x="684211" y="773729"/>
            <a:ext cx="10710619" cy="5256628"/>
          </a:xfrm>
        </p:spPr>
        <p:txBody>
          <a:bodyPr>
            <a:normAutofit fontScale="25000" lnSpcReduction="20000"/>
          </a:bodyPr>
          <a:lstStyle/>
          <a:p>
            <a:pPr marL="342900" lvl="0" indent="-342900" algn="just" rtl="1">
              <a:lnSpc>
                <a:spcPct val="115000"/>
              </a:lnSpc>
              <a:buFont typeface="+mj-lt"/>
              <a:buAutoNum type="arabicPeriod"/>
            </a:pPr>
            <a:r>
              <a:rPr lang="ar-SA" sz="7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أن مفهوم الناتج القومي الإجمالي، يتكون من قيمة انتاج السلع والخدمات النهائية التي تم إنتاجها في الفترة الجارية فقط، والتي يجري بصددها التقدير. وعليه فهو لا يشمل السلع أو الخدمات التي تم إنتاجها في فترات سابقة. على سبيل المثال يتم احتساب قيمة المنازل الجديدة فقط ضمن الناتج القومي الاجمالي ولكن لا يشمل على عمليات الاتجار في المنازل القائمة فعلا (القديمة) لأنها لا تمثل اضافة جديدة إلى اصول المجتمع، وإنما تؤدي فقط إلى نقل في الملكية بين افراد المجتمع</a:t>
            </a:r>
            <a:r>
              <a:rPr lang="ar-IQ" sz="7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ع</a:t>
            </a:r>
            <a:r>
              <a:rPr lang="en-US" sz="72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 </a:t>
            </a:r>
            <a:r>
              <a:rPr lang="ar-SA" sz="72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وعلى هذا فان الناتج القومي الاجمالي في سنة معينة، يشمل السلع والخدمات النهائية التي تم إنتاجها فقط خلال هذه السنة، فالناتج القومي في سنة 2001 مثلا، لا يشمل على سلع وخدمات تم إنتاجها في سنة</a:t>
            </a:r>
            <a:r>
              <a:rPr lang="en-US" sz="72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 .2000</a:t>
            </a:r>
            <a:endParaRPr lang="en-US" sz="72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marL="342900" lvl="0" indent="-342900" algn="just" rtl="1">
              <a:lnSpc>
                <a:spcPct val="115000"/>
              </a:lnSpc>
              <a:buFont typeface="+mj-lt"/>
              <a:buAutoNum type="arabicPeriod"/>
            </a:pPr>
            <a:r>
              <a:rPr lang="ar-SA" sz="7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يتم حساب القيمة النقدية للناتج القومي الاجمالي على اساس تقميم السلع والخدمات المنتجة باستخدام الاسعار السوقية لها (وهنا نورد الملاحظتين الآتتين)</a:t>
            </a:r>
            <a:r>
              <a:rPr lang="en-US" sz="72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a:t>
            </a:r>
            <a:endParaRPr lang="en-US" sz="72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marL="371475" algn="just" rtl="1">
              <a:lnSpc>
                <a:spcPct val="115000"/>
              </a:lnSpc>
            </a:pPr>
            <a:r>
              <a:rPr lang="ar-SA" sz="72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أ .</a:t>
            </a:r>
            <a:r>
              <a:rPr lang="ar-SA" sz="7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ربما لا توجد مشكلة بالنسبة لتقميم السلع والخدمات التي لها اسعار، ولكن تظهر المشكلة عند تقييم بعض انواع الخدمات التي ليس لها اسعار سوقية مثل الخدمات الحكومية (التعليم الدفاع، حفظ الأمن...الخ) مثل هذه الخدمات العامة يمكن تقدير قيمتها على اساس قيمة المنفق عليها أي تكاليفها. وهناك انواع اخرى من الخدمات التي يؤديها افراد العائلة بأنفسهم كخدمات ربات البيوت، وهذه يمكن تقدير قيمتها على اساس قيمة ما يماثلها في السوق. ولكن عمليا غالبا ما تهمل هذه الخدمات عند تقييم الناتج القومي الإجمالي لصعوبة الحصول على البيانات الإحصائية الخاصة بها.</a:t>
            </a:r>
            <a:endParaRPr lang="en-US" sz="7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71475" algn="just" rtl="1">
              <a:lnSpc>
                <a:spcPct val="115000"/>
              </a:lnSpc>
              <a:spcAft>
                <a:spcPts val="1000"/>
              </a:spcAft>
            </a:pPr>
            <a:r>
              <a:rPr lang="ar-SA" sz="72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ب .</a:t>
            </a:r>
            <a:r>
              <a:rPr lang="ar-SA" sz="7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إذا قمنا باستخدام الاسعار السوقية للسلع والخدمات، تثار مشكلة اخرى، وهي ان كثيرا من هذه الاسعار تشمل ضرائب غير مباشرة. وفرض الضرائب غير المباشرة يجعل سعر السوق اكبر من السعر الذي يحصل عليه البائع أو المنتج في النهائية، ومن ثم فان الدخول التي تحصل عليها عناصر الانتاج ستختلف عن الناتج القومي بسعر السوق</a:t>
            </a:r>
            <a:r>
              <a:rPr lang="en-US" sz="7200" b="1"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a:t>
            </a:r>
            <a:endParaRPr lang="en-US" sz="7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a:endParaRPr lang="ar-IQ" sz="5400" dirty="0"/>
          </a:p>
        </p:txBody>
      </p:sp>
    </p:spTree>
    <p:extLst>
      <p:ext uri="{BB962C8B-B14F-4D97-AF65-F5344CB8AC3E}">
        <p14:creationId xmlns:p14="http://schemas.microsoft.com/office/powerpoint/2010/main" val="218034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AE5D0D-210F-57BA-FD54-900B06CD6963}"/>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26929CFC-34A9-DA0B-5582-6A51E4364641}"/>
              </a:ext>
            </a:extLst>
          </p:cNvPr>
          <p:cNvSpPr>
            <a:spLocks noGrp="1"/>
          </p:cNvSpPr>
          <p:nvPr>
            <p:ph type="subTitle" idx="1"/>
          </p:nvPr>
        </p:nvSpPr>
        <p:spPr>
          <a:xfrm>
            <a:off x="684211" y="773729"/>
            <a:ext cx="10710619" cy="5256628"/>
          </a:xfrm>
        </p:spPr>
        <p:txBody>
          <a:bodyPr>
            <a:normAutofit fontScale="25000" lnSpcReduction="20000"/>
          </a:bodyPr>
          <a:lstStyle/>
          <a:p>
            <a:pPr algn="ctr" rtl="1">
              <a:lnSpc>
                <a:spcPct val="115000"/>
              </a:lnSpc>
              <a:spcAft>
                <a:spcPts val="1000"/>
              </a:spcAft>
            </a:pPr>
            <a:r>
              <a:rPr lang="ar-SA" sz="12800" b="1" dirty="0">
                <a:effectLst/>
                <a:latin typeface="Calibri" panose="020F0502020204030204" pitchFamily="34" charset="0"/>
                <a:ea typeface="Calibri" panose="020F0502020204030204" pitchFamily="34" charset="0"/>
                <a:cs typeface="PT Bold Dusky" panose="02010400000000000000" pitchFamily="2" charset="-78"/>
              </a:rPr>
              <a:t>ثالثا: الإنفاق القومي</a:t>
            </a:r>
            <a:endParaRPr lang="en-US" sz="8000" dirty="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1000"/>
              </a:spcAft>
            </a:pPr>
            <a:r>
              <a:rPr lang="ar-SA" sz="5400" b="1" dirty="0">
                <a:effectLst/>
                <a:latin typeface="Calibri" panose="020F0502020204030204" pitchFamily="34" charset="0"/>
                <a:ea typeface="Calibri" panose="020F0502020204030204" pitchFamily="34" charset="0"/>
                <a:cs typeface="Simplified Arabic" panose="02020603050405020304" pitchFamily="18" charset="-78"/>
              </a:rPr>
              <a:t>ال</a:t>
            </a:r>
            <a:r>
              <a:rPr lang="ar-SA" sz="6400" b="1" dirty="0">
                <a:effectLst/>
                <a:latin typeface="Calibri" panose="020F0502020204030204" pitchFamily="34" charset="0"/>
                <a:ea typeface="Calibri" panose="020F0502020204030204" pitchFamily="34" charset="0"/>
                <a:cs typeface="Simplified Arabic" panose="02020603050405020304" pitchFamily="18" charset="-78"/>
              </a:rPr>
              <a:t>اقتصاد القومي)، إلا ان تقديرات الناتج القومي الإجمالي هي التي تستخدم في الغالب، وذلك بسبب عدم دقة تقديرات الاستهلاك الرأسمالي (الاندثار)</a:t>
            </a:r>
            <a:r>
              <a:rPr lang="en-US" sz="6400" b="1" dirty="0">
                <a:effectLst/>
                <a:latin typeface="Simplified Arabic" panose="02020603050405020304" pitchFamily="18" charset="-78"/>
                <a:ea typeface="Calibri" panose="020F0502020204030204" pitchFamily="34" charset="0"/>
                <a:cs typeface="Arial" panose="020B0604020202020204" pitchFamily="34" charset="0"/>
              </a:rPr>
              <a:t>.</a:t>
            </a:r>
            <a:endParaRPr lang="en-US" sz="4800" dirty="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1000"/>
              </a:spcAft>
            </a:pPr>
            <a:r>
              <a:rPr lang="ar-IQ" sz="64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6400" b="1" dirty="0">
                <a:effectLst/>
                <a:latin typeface="Calibri" panose="020F0502020204030204" pitchFamily="34" charset="0"/>
                <a:ea typeface="Calibri" panose="020F0502020204030204" pitchFamily="34" charset="0"/>
                <a:cs typeface="Simplified Arabic" panose="02020603050405020304" pitchFamily="18" charset="-78"/>
              </a:rPr>
              <a:t>يعرف الانفاق القومي بانه ما يتم انفاقه للحصول على السلع والخدمات النهائية، المنتجة في بلد ما خلال فترة زمنية معينه (عادة سنه</a:t>
            </a:r>
            <a:r>
              <a:rPr lang="en-US" sz="6400" b="1" dirty="0">
                <a:effectLst/>
                <a:latin typeface="Simplified Arabic" panose="02020603050405020304" pitchFamily="18" charset="-78"/>
                <a:ea typeface="Calibri" panose="020F0502020204030204" pitchFamily="34" charset="0"/>
                <a:cs typeface="Arial" panose="020B0604020202020204" pitchFamily="34" charset="0"/>
              </a:rPr>
              <a:t>.( </a:t>
            </a:r>
            <a:r>
              <a:rPr lang="ar-SA" sz="6400" b="1" dirty="0">
                <a:effectLst/>
                <a:latin typeface="Calibri" panose="020F0502020204030204" pitchFamily="34" charset="0"/>
                <a:ea typeface="Calibri" panose="020F0502020204030204" pitchFamily="34" charset="0"/>
                <a:cs typeface="Simplified Arabic" panose="02020603050405020304" pitchFamily="18" charset="-78"/>
              </a:rPr>
              <a:t>ويتكون الانفاق القومي من اربعة مكونات هي:</a:t>
            </a:r>
            <a:endParaRPr lang="en-US" sz="4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buFont typeface="+mj-lt"/>
              <a:buAutoNum type="arabicPeriod"/>
            </a:pPr>
            <a:r>
              <a:rPr lang="ar-SA" sz="6400" b="1" dirty="0">
                <a:effectLst/>
                <a:latin typeface="Simplified Arabic" panose="02020603050405020304" pitchFamily="18" charset="-78"/>
                <a:ea typeface="Calibri" panose="020F0502020204030204" pitchFamily="34" charset="0"/>
                <a:cs typeface="PT Bold Dusky" panose="02010400000000000000" pitchFamily="2" charset="-78"/>
              </a:rPr>
              <a:t>الانفاق الاستهلاكي الخاص (الشخصي</a:t>
            </a:r>
            <a:r>
              <a:rPr lang="ar-IQ" sz="6400" b="1" dirty="0">
                <a:effectLst/>
                <a:latin typeface="Simplified Arabic" panose="02020603050405020304" pitchFamily="18" charset="-78"/>
                <a:ea typeface="Calibri" panose="020F0502020204030204" pitchFamily="34" charset="0"/>
                <a:cs typeface="PT Bold Dusky" panose="02010400000000000000" pitchFamily="2" charset="-78"/>
              </a:rPr>
              <a:t>):</a:t>
            </a:r>
            <a:r>
              <a:rPr lang="ar-IQ" sz="64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6400" b="1" dirty="0">
                <a:effectLst/>
                <a:latin typeface="Calibri" panose="020F0502020204030204" pitchFamily="34" charset="0"/>
                <a:ea typeface="Calibri" panose="020F0502020204030204" pitchFamily="34" charset="0"/>
                <a:cs typeface="Simplified Arabic" panose="02020603050405020304" pitchFamily="18" charset="-78"/>
              </a:rPr>
              <a:t>ويشمل تقريبا كل مشتريات الافراد من السلع والخدمات الاستهلاكية، ما عدا مشتريات المنازل والمباني والتجهيزات الجديدة. حيث تدخل ضمن الاستثمار، كما يشمل أيضا على مشتريات السلع الاستهلاكية المعمرة (الثلاجات، الغسالات، الأثاث – السيارات...الخ) ويجب ملاحظة ان هذا النوع من الانفاق الشخصي هو انفاق نهائي بغرض الاستهلاك وليس للاستخدام في اغراض إنتاجية</a:t>
            </a:r>
            <a:r>
              <a:rPr lang="en-US" sz="6400" b="1" dirty="0">
                <a:effectLst/>
                <a:latin typeface="Simplified Arabic" panose="02020603050405020304" pitchFamily="18" charset="-78"/>
                <a:ea typeface="Calibri" panose="020F0502020204030204" pitchFamily="34" charset="0"/>
                <a:cs typeface="PT Bold Dusky" panose="02010400000000000000" pitchFamily="2" charset="-78"/>
              </a:rPr>
              <a:t>.</a:t>
            </a:r>
            <a:endParaRPr lang="en-US" sz="4800" dirty="0">
              <a:effectLst/>
              <a:latin typeface="Calibri" panose="020F0502020204030204" pitchFamily="34" charset="0"/>
              <a:ea typeface="Calibri" panose="020F0502020204030204" pitchFamily="34" charset="0"/>
              <a:cs typeface="PT Bold Dusky" panose="02010400000000000000" pitchFamily="2" charset="-78"/>
            </a:endParaRPr>
          </a:p>
          <a:p>
            <a:pPr marL="342900" lvl="0" indent="-342900" algn="justLow" rtl="1">
              <a:lnSpc>
                <a:spcPct val="115000"/>
              </a:lnSpc>
              <a:buFont typeface="+mj-lt"/>
              <a:buAutoNum type="arabicPeriod"/>
            </a:pPr>
            <a:r>
              <a:rPr lang="ar-SA" sz="6400" b="1" dirty="0">
                <a:effectLst/>
                <a:latin typeface="Simplified Arabic" panose="02020603050405020304" pitchFamily="18" charset="-78"/>
                <a:ea typeface="Calibri" panose="020F0502020204030204" pitchFamily="34" charset="0"/>
                <a:cs typeface="PT Bold Dusky" panose="02010400000000000000" pitchFamily="2" charset="-78"/>
              </a:rPr>
              <a:t>الانفاق الاستثماري المحلي الخاص</a:t>
            </a:r>
            <a:r>
              <a:rPr lang="ar-SA" sz="6400" b="1" dirty="0">
                <a:effectLst/>
                <a:latin typeface="Calibri" panose="020F0502020204030204" pitchFamily="34" charset="0"/>
                <a:ea typeface="Calibri" panose="020F0502020204030204" pitchFamily="34" charset="0"/>
                <a:cs typeface="Simplified Arabic" panose="02020603050405020304" pitchFamily="18" charset="-78"/>
              </a:rPr>
              <a:t> </a:t>
            </a:r>
            <a:r>
              <a:rPr lang="en-US" sz="6400" b="1" dirty="0">
                <a:effectLst/>
                <a:latin typeface="Simplified Arabic" panose="02020603050405020304" pitchFamily="18" charset="-78"/>
                <a:ea typeface="Calibri" panose="020F0502020204030204" pitchFamily="34" charset="0"/>
                <a:cs typeface="PT Bold Dusky" panose="02010400000000000000" pitchFamily="2" charset="-78"/>
              </a:rPr>
              <a:t>:</a:t>
            </a:r>
            <a:r>
              <a:rPr lang="ar-SA" sz="6400" b="1" dirty="0">
                <a:effectLst/>
                <a:latin typeface="Calibri" panose="020F0502020204030204" pitchFamily="34" charset="0"/>
                <a:ea typeface="Calibri" panose="020F0502020204030204" pitchFamily="34" charset="0"/>
                <a:cs typeface="Simplified Arabic" panose="02020603050405020304" pitchFamily="18" charset="-78"/>
              </a:rPr>
              <a:t>يشمل السلع الرأسمالية التي انتجت من اجل انتاج سلع اخرى، وانفاق المستثمرين على المشاريع الاستثمارية. وهذه السلع الرأسمالية يمكن ان تكون انتاجا محليا او استيراد من الخارج. وجرت العادة على تقسيم الاستثمار المحلي الخاص إلى ثلاثة اقسام:</a:t>
            </a:r>
            <a:endParaRPr lang="en-US" sz="4800" dirty="0">
              <a:effectLst/>
              <a:latin typeface="Calibri" panose="020F0502020204030204" pitchFamily="34" charset="0"/>
              <a:ea typeface="Calibri" panose="020F0502020204030204" pitchFamily="34" charset="0"/>
              <a:cs typeface="PT Bold Dusky" panose="02010400000000000000" pitchFamily="2" charset="-78"/>
            </a:endParaRPr>
          </a:p>
          <a:p>
            <a:pPr marL="342900" lvl="0" indent="-342900" algn="justLow" rtl="1">
              <a:lnSpc>
                <a:spcPct val="115000"/>
              </a:lnSpc>
              <a:buFont typeface="+mj-cs"/>
              <a:buAutoNum type="arabic1Minus"/>
            </a:pPr>
            <a:r>
              <a:rPr lang="ar-SA" sz="6400" b="1" dirty="0">
                <a:effectLst/>
                <a:latin typeface="Calibri" panose="020F0502020204030204" pitchFamily="34" charset="0"/>
                <a:ea typeface="Calibri" panose="020F0502020204030204" pitchFamily="34" charset="0"/>
                <a:cs typeface="Simplified Arabic" panose="02020603050405020304" pitchFamily="18" charset="-78"/>
              </a:rPr>
              <a:t>الانفاق النهائي في شراء المعدات والأجهزة والآلات وانشاء المخازن والمصانع</a:t>
            </a:r>
            <a:r>
              <a:rPr lang="en-US" sz="6400" b="1" dirty="0">
                <a:effectLst/>
                <a:latin typeface="Simplified Arabic" panose="02020603050405020304" pitchFamily="18" charset="-78"/>
                <a:ea typeface="Calibri" panose="020F0502020204030204" pitchFamily="34" charset="0"/>
                <a:cs typeface="PT Bold Dusky" panose="02010400000000000000" pitchFamily="2" charset="-78"/>
              </a:rPr>
              <a:t>. </a:t>
            </a:r>
            <a:endParaRPr lang="en-US" sz="4800" dirty="0">
              <a:effectLst/>
              <a:latin typeface="Calibri" panose="020F0502020204030204" pitchFamily="34" charset="0"/>
              <a:ea typeface="Calibri" panose="020F0502020204030204" pitchFamily="34" charset="0"/>
              <a:cs typeface="PT Bold Dusky" panose="02010400000000000000" pitchFamily="2" charset="-78"/>
            </a:endParaRPr>
          </a:p>
          <a:p>
            <a:pPr marL="342900" lvl="0" indent="-342900" algn="justLow" rtl="1">
              <a:lnSpc>
                <a:spcPct val="115000"/>
              </a:lnSpc>
              <a:buFont typeface="+mj-cs"/>
              <a:buAutoNum type="arabic1Minus"/>
            </a:pPr>
            <a:r>
              <a:rPr lang="ar-SA" sz="6400" b="1" dirty="0">
                <a:effectLst/>
                <a:latin typeface="Calibri" panose="020F0502020204030204" pitchFamily="34" charset="0"/>
                <a:ea typeface="Calibri" panose="020F0502020204030204" pitchFamily="34" charset="0"/>
                <a:cs typeface="Simplified Arabic" panose="02020603050405020304" pitchFamily="18" charset="-78"/>
              </a:rPr>
              <a:t>الانفاق النهائي في انشاء المباني والوحدات السكنية والتي يتضمنها الاستثمار المحلي الخاص لأنه ينظر إليها وكأنها استثمار من قبل الملاك سواء اقاموا بها أو استأجرها آخرون</a:t>
            </a:r>
            <a:r>
              <a:rPr lang="en-US" sz="6400" b="1" dirty="0">
                <a:effectLst/>
                <a:latin typeface="Simplified Arabic" panose="02020603050405020304" pitchFamily="18" charset="-78"/>
                <a:ea typeface="Calibri" panose="020F0502020204030204" pitchFamily="34" charset="0"/>
                <a:cs typeface="PT Bold Dusky" panose="02010400000000000000" pitchFamily="2" charset="-78"/>
              </a:rPr>
              <a:t>. </a:t>
            </a:r>
            <a:endParaRPr lang="en-US" sz="4800" dirty="0">
              <a:effectLst/>
              <a:latin typeface="Calibri" panose="020F0502020204030204" pitchFamily="34" charset="0"/>
              <a:ea typeface="Calibri" panose="020F0502020204030204" pitchFamily="34" charset="0"/>
              <a:cs typeface="PT Bold Dusky" panose="02010400000000000000" pitchFamily="2" charset="-78"/>
            </a:endParaRPr>
          </a:p>
          <a:p>
            <a:pPr marL="342900" lvl="0" indent="-342900" algn="justLow" rtl="1">
              <a:lnSpc>
                <a:spcPct val="115000"/>
              </a:lnSpc>
              <a:buFont typeface="+mj-cs"/>
              <a:buAutoNum type="arabic1Minus" startAt="5"/>
            </a:pPr>
            <a:r>
              <a:rPr lang="en-US" sz="6400" b="1" dirty="0">
                <a:effectLst/>
                <a:latin typeface="Simplified Arabic" panose="02020603050405020304" pitchFamily="18" charset="-78"/>
                <a:ea typeface="Calibri" panose="020F0502020204030204" pitchFamily="34" charset="0"/>
                <a:cs typeface="PT Bold Dusky" panose="02010400000000000000" pitchFamily="2" charset="-78"/>
              </a:rPr>
              <a:t> </a:t>
            </a:r>
            <a:r>
              <a:rPr lang="ar-SA" sz="6400" b="1" dirty="0">
                <a:effectLst/>
                <a:latin typeface="Simplified Arabic" panose="02020603050405020304" pitchFamily="18" charset="-78"/>
                <a:ea typeface="Calibri" panose="020F0502020204030204" pitchFamily="34" charset="0"/>
                <a:cs typeface="PT Bold Dusky" panose="02010400000000000000" pitchFamily="2" charset="-78"/>
              </a:rPr>
              <a:t>التغير في المخزون – ان الانفاق الاستثماري يشمل أيضا صافي التغير في مخزون الوحدات الإنتاجية من المواد الأولية والخامات والمنتجات غير تامة الصنع، والتامة الصنع حيث يمثل المخزون زيادة في اصول الوحدة الإنتاجية تزيد من رصيد راس المال القائم. ولكن يجب ان نتأكد من استبعاد مخزون أول المدة، لأنه قد تم انتاجه في فترات سابقة ولا يخص الفترة الجارية. أي ان</a:t>
            </a:r>
            <a:r>
              <a:rPr lang="en-US" sz="6400" b="1" dirty="0">
                <a:effectLst/>
                <a:latin typeface="Simplified Arabic" panose="02020603050405020304" pitchFamily="18" charset="-78"/>
                <a:ea typeface="Calibri" panose="020F0502020204030204" pitchFamily="34" charset="0"/>
                <a:cs typeface="PT Bold Dusky" panose="02010400000000000000" pitchFamily="2" charset="-78"/>
              </a:rPr>
              <a:t>:</a:t>
            </a:r>
            <a:endParaRPr lang="en-US" sz="4800" dirty="0">
              <a:effectLst/>
              <a:latin typeface="Calibri" panose="020F0502020204030204" pitchFamily="34" charset="0"/>
              <a:ea typeface="Calibri" panose="020F0502020204030204" pitchFamily="34" charset="0"/>
              <a:cs typeface="PT Bold Dusky" panose="02010400000000000000" pitchFamily="2" charset="-78"/>
            </a:endParaRPr>
          </a:p>
          <a:p>
            <a:pPr marL="457200" algn="justLow" rtl="1">
              <a:lnSpc>
                <a:spcPct val="115000"/>
              </a:lnSpc>
            </a:pPr>
            <a:r>
              <a:rPr lang="en-US" sz="6400" b="1" dirty="0">
                <a:effectLst/>
                <a:latin typeface="Simplified Arabic" panose="02020603050405020304" pitchFamily="18" charset="-78"/>
                <a:ea typeface="Calibri" panose="020F0502020204030204" pitchFamily="34" charset="0"/>
                <a:cs typeface="Arial" panose="020B0604020202020204" pitchFamily="34" charset="0"/>
              </a:rPr>
              <a:t> </a:t>
            </a:r>
            <a:endParaRPr lang="ar-IQ" sz="6400" dirty="0"/>
          </a:p>
        </p:txBody>
      </p:sp>
    </p:spTree>
    <p:extLst>
      <p:ext uri="{BB962C8B-B14F-4D97-AF65-F5344CB8AC3E}">
        <p14:creationId xmlns:p14="http://schemas.microsoft.com/office/powerpoint/2010/main" val="29248901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A6F6E9-5759-9776-0C8A-3F64BC147C9F}"/>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A13A9566-CC5E-481E-B8ED-EF3F5EE50C1F}"/>
              </a:ext>
            </a:extLst>
          </p:cNvPr>
          <p:cNvSpPr>
            <a:spLocks noGrp="1"/>
          </p:cNvSpPr>
          <p:nvPr>
            <p:ph type="subTitle" idx="1"/>
          </p:nvPr>
        </p:nvSpPr>
        <p:spPr>
          <a:xfrm>
            <a:off x="684211" y="773729"/>
            <a:ext cx="10710619" cy="5256628"/>
          </a:xfrm>
        </p:spPr>
        <p:txBody>
          <a:bodyPr>
            <a:normAutofit fontScale="25000" lnSpcReduction="20000"/>
          </a:bodyPr>
          <a:lstStyle/>
          <a:p>
            <a:pPr marL="342900" lvl="0" indent="-342900" algn="justLow" rtl="1">
              <a:lnSpc>
                <a:spcPct val="115000"/>
              </a:lnSpc>
              <a:buFont typeface="+mj-lt"/>
              <a:buAutoNum type="arabicPeriod"/>
              <a:tabLst>
                <a:tab pos="1296035" algn="l"/>
              </a:tabLst>
            </a:pPr>
            <a:r>
              <a:rPr lang="ar-SA" sz="64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الانفاق الحكومي</a:t>
            </a:r>
            <a:r>
              <a:rPr lang="en-US" sz="6400"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a:t>
            </a:r>
            <a:endParaRPr lang="en-US" sz="48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marL="381000" algn="justLow" rtl="1">
              <a:lnSpc>
                <a:spcPct val="115000"/>
              </a:lnSpc>
              <a:tabLst>
                <a:tab pos="1296035" algn="l"/>
              </a:tabLst>
            </a:pPr>
            <a:r>
              <a:rPr lang="ar-SA"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يشمل انفاق المؤسسات والوزارات الحكومية على السلع التي تشترى من القطاع الخاص المحلي أو من الخارج مثل (السيارات، التجهيزات، الأغذية، القرطاسية...الخ) والانفاق على المباني وغيرها، إضافة إلى الرواتب والأجور التي تدفع لعناصر الانتاج، مثل رواتب الشرطة، المعلمين، الموظفين، الأطباء وغيرهم، وذلك مقابل خدماتهم</a:t>
            </a:r>
            <a:r>
              <a:rPr lang="en-US" sz="6400" b="1"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a:t>
            </a:r>
            <a:endParaRPr lang="en-US" sz="4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spcAft>
                <a:spcPts val="1000"/>
              </a:spcAft>
              <a:buFont typeface="+mj-lt"/>
              <a:buAutoNum type="arabicPeriod"/>
              <a:tabLst>
                <a:tab pos="1296035" algn="l"/>
              </a:tabLst>
            </a:pPr>
            <a:r>
              <a:rPr lang="ar-SA" sz="64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صافي الصادرات: (الصادرات </a:t>
            </a:r>
            <a:r>
              <a:rPr lang="ar-SA" sz="6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r>
              <a:rPr lang="ar-SA" sz="64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 الواردات)</a:t>
            </a:r>
            <a:r>
              <a:rPr lang="en-US" sz="64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a:t>
            </a:r>
            <a:endParaRPr lang="en-US" sz="48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algn="justLow" rtl="1">
              <a:lnSpc>
                <a:spcPct val="115000"/>
              </a:lnSpc>
              <a:spcAft>
                <a:spcPts val="1000"/>
              </a:spcAft>
              <a:tabLst>
                <a:tab pos="1296035" algn="l"/>
              </a:tabLst>
            </a:pPr>
            <a:r>
              <a:rPr lang="ar-IQ"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a:t>
            </a:r>
            <a:r>
              <a:rPr lang="ar-SA"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تمثل الصادرات من السلع والخدمات الوطنية. إنفاقا بواسطة الاجانب على المنتجات المحلية، وبالتالي تؤدي إلى زيادة تيار الدخل والإنفاق، وتدخل حصيلة الصادرات كأحد مكونات الانفاق القومي لأنها تمثل الطلب الاجنبي على ما تم إنتاجه محليا</a:t>
            </a:r>
            <a:r>
              <a:rPr lang="en-US" sz="6400" b="1"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 </a:t>
            </a:r>
            <a:r>
              <a:rPr lang="ar-SA"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ومن الناحية الأخرى نجد ان الواردات من السلع والخدمات الأجنبية، تمثل إنفاق المواطنين لجزء من دخولهم على المنتجات الأجنبية، وبالتالي تؤدي إلى تسرب جزء من الدخل والانفاق إلى الخارج، ومن ثم تستبعد الواردات عند حساب الإنفاق القومي. ويلاحظ ان الواردات قد تكون جزء من مشتريات الافراد أو الحكومة أو الاستثمار المحلي أو ربما استخدم منها جزء في انتاج السلع التي تم تصديرها إلى الخارج، وبالتالي يجب ان تستبعد الواردات من الصادرات لنحصل على ما يسمى بصافي الصادرات. وهذا هو الجزء الذي يدخل في حساب الانفاق القومي. وقد يكون صافي الصادرات موجبا إذا كانت الصادرات اكبر من الواردات، أو سالبة إذا كانت الواردات اكبر من الصادرات. ومما تقدم فان</a:t>
            </a:r>
            <a:r>
              <a:rPr lang="en-US" sz="6400" b="1"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 </a:t>
            </a:r>
            <a:endParaRPr lang="en-US" sz="4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1000"/>
              </a:spcAft>
              <a:tabLst>
                <a:tab pos="1296035" algn="l"/>
              </a:tabLst>
            </a:pPr>
            <a:r>
              <a:rPr lang="ar-SA" sz="6400" b="1" dirty="0">
                <a:solidFill>
                  <a:schemeClr val="bg1"/>
                </a:solidFill>
                <a:effectLst/>
                <a:highlight>
                  <a:srgbClr val="FFFF00"/>
                </a:highlight>
                <a:latin typeface="Calibri" panose="020F0502020204030204" pitchFamily="34" charset="0"/>
                <a:ea typeface="Calibri" panose="020F0502020204030204" pitchFamily="34" charset="0"/>
                <a:cs typeface="Simplified Arabic" panose="02020603050405020304" pitchFamily="18" charset="-78"/>
              </a:rPr>
              <a:t>الانفاق القــومي= الانفـــاق الاستهلاكي الخــاص +الانفــاق الاستثماري الخاص +الانفاق الحكومي+ صافي الصادرات</a:t>
            </a:r>
            <a:r>
              <a:rPr lang="ar-SA"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a:t>
            </a:r>
            <a:endParaRPr lang="en-US" sz="4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1000"/>
              </a:spcAft>
              <a:tabLst>
                <a:tab pos="1296035" algn="l"/>
              </a:tabLst>
            </a:pPr>
            <a:r>
              <a:rPr lang="ar-SA"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وأخيرا يمكن القول بان الدخل القومي يتطابق مع الناتج القومي ومع الانفاق القومي، وهذه </a:t>
            </a:r>
            <a:r>
              <a:rPr lang="ar-SA" sz="6400" b="1" dirty="0" err="1">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المفاھیم</a:t>
            </a:r>
            <a:r>
              <a:rPr lang="ar-SA" sz="6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الثلاثة وإن كانت تبدو مختلفة للدارس للوهلة الأولى، إلا انها صور مختلفة لنفس الشيء. فالناتج القومي ينظر إلى مصدر الانتاج ويركز على قيمة الانتاج من سلع وخدمات، بينما الدخل القومي ينظر إلى ناحية استلام الدخل مقابل تقديم خدمات عوامل الانتاج، ويركز على انصبة كل من عوامل الانتاج من الدخل، أما الانفاق القومي فيهتم بكفية انفاق الدخل القومي</a:t>
            </a:r>
            <a:r>
              <a:rPr lang="en-US" sz="6400" b="1"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a:t>
            </a:r>
            <a:endParaRPr lang="en-US" sz="4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a:endParaRPr lang="ar-IQ" sz="5400" dirty="0"/>
          </a:p>
        </p:txBody>
      </p:sp>
    </p:spTree>
    <p:extLst>
      <p:ext uri="{BB962C8B-B14F-4D97-AF65-F5344CB8AC3E}">
        <p14:creationId xmlns:p14="http://schemas.microsoft.com/office/powerpoint/2010/main" val="964212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E61EBE-BDB8-256B-DDD7-9794F9BB9C2B}"/>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F37F510B-9110-7D59-A8C8-B96BA845C0F5}"/>
              </a:ext>
            </a:extLst>
          </p:cNvPr>
          <p:cNvSpPr>
            <a:spLocks noGrp="1"/>
          </p:cNvSpPr>
          <p:nvPr>
            <p:ph type="subTitle" idx="1"/>
          </p:nvPr>
        </p:nvSpPr>
        <p:spPr>
          <a:xfrm>
            <a:off x="684211" y="773729"/>
            <a:ext cx="10710619" cy="5256628"/>
          </a:xfrm>
        </p:spPr>
        <p:txBody>
          <a:bodyPr>
            <a:normAutofit fontScale="47500" lnSpcReduction="20000"/>
          </a:bodyPr>
          <a:lstStyle/>
          <a:p>
            <a:pPr algn="r"/>
            <a:r>
              <a:rPr lang="ar-IQ" sz="5400" dirty="0">
                <a:solidFill>
                  <a:schemeClr val="bg1"/>
                </a:solidFill>
              </a:rPr>
              <a:t>المحاضرة الرابعة</a:t>
            </a:r>
          </a:p>
          <a:p>
            <a:pPr algn="r"/>
            <a:r>
              <a:rPr lang="ar-IQ" sz="5400" dirty="0">
                <a:solidFill>
                  <a:schemeClr val="bg1"/>
                </a:solidFill>
              </a:rPr>
              <a:t>  نظرية التوزيع مفهومها وأنواع التوزيع</a:t>
            </a:r>
          </a:p>
          <a:p>
            <a:pPr algn="r" rtl="1">
              <a:lnSpc>
                <a:spcPct val="115000"/>
              </a:lnSpc>
              <a:spcAft>
                <a:spcPts val="1000"/>
              </a:spcAft>
            </a:pPr>
            <a:r>
              <a:rPr lang="ar-IQ" sz="5400" b="1" dirty="0">
                <a:effectLst/>
                <a:latin typeface="Calibri" panose="020F0502020204030204" pitchFamily="34" charset="0"/>
                <a:ea typeface="Calibri" panose="020F0502020204030204" pitchFamily="34" charset="0"/>
                <a:cs typeface="PT Bold Dusky" panose="02010400000000000000" pitchFamily="2" charset="-78"/>
              </a:rPr>
              <a:t>أولا : مفهوم النظرية التوزيع</a:t>
            </a:r>
          </a:p>
          <a:p>
            <a:pPr algn="justLow" rtl="1">
              <a:lnSpc>
                <a:spcPct val="115000"/>
              </a:lnSpc>
              <a:spcAft>
                <a:spcPts val="1000"/>
              </a:spcAft>
            </a:pPr>
            <a:r>
              <a:rPr lang="ar-IQ" sz="4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يشير بعض الاقتصاديين الى ان نظرية التوزيع لا تعتبر من النظريات  الاقتصادية البحتة، بل هي مجرد آراء قيلت في نظريات السعر أو أنها شكل من أشكال نظرية السعر. مع ذلك فان نظرية التوزيع تنطوي على اختلاف جوهري هو أنها تعبر عن ملكية الدخل وكيفية تحديده، دون أن تكون  لها علاقة بالناحية  المادية  العناصر الإنتاج التي تحصل على الدخول.</a:t>
            </a:r>
            <a:endParaRPr lang="en-US" sz="34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1000"/>
              </a:spcAft>
            </a:pPr>
            <a:r>
              <a:rPr lang="ar-IQ" sz="4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يميز الاقتصاديون بين نوعين من التوزيع هما: التوزيع الشخصي والوظيفي، وينصرف مفهوم التوزيع الشخصي الى معرفة  نصيب  كل فرد من الدخل القومي خلال  السنة، دون الاهتمام الى مساهمته في العلمية  الإنتاجية. أما التوزيع  الوظيفي فيهتم بتحديد أنصبة خدمات عناصر الإنتاج من الدخل الناشئ تبعا لوظيفية كل خدمة في العلمية الإنتاجية.</a:t>
            </a:r>
            <a:endParaRPr lang="en-US" sz="34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1000"/>
              </a:spcAft>
            </a:pPr>
            <a:r>
              <a:rPr lang="ar-IQ" sz="4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وقد أهمل علم الاقتصاد موضوعات التوزيع الشخصي التي تقربه من مجالات الملكية والعدالة الاجتماعية  وتقصي  أسباب  التفاوت في دخول  الافراد، لهذا  ركز اهتمامه على النتيجة النهائية للإنتاج، أي بالتوزيع الوظيفي، والدخل الذي يناله كل عنصر  من عناصر الإنتاج الأربعة : العمل – الأرض- راس المال- التنظيم .</a:t>
            </a:r>
            <a:endParaRPr lang="en-US" sz="34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1000"/>
              </a:spcAft>
            </a:pPr>
            <a:r>
              <a:rPr lang="ar-IQ" sz="4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يناقش هذا الفصل الكيفية توزع وفقها حصيلة الإنتاج لدورة  اقتصادية معينة بين الافراد او مجموعة معينة منهم .</a:t>
            </a:r>
            <a:endParaRPr lang="en-US" sz="34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algn="r"/>
            <a:endParaRPr lang="ar-IQ" sz="5400" dirty="0"/>
          </a:p>
        </p:txBody>
      </p:sp>
    </p:spTree>
    <p:extLst>
      <p:ext uri="{BB962C8B-B14F-4D97-AF65-F5344CB8AC3E}">
        <p14:creationId xmlns:p14="http://schemas.microsoft.com/office/powerpoint/2010/main" val="14022539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308484-5A0C-FA30-77BA-9E6746E30B57}"/>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2F2C53FB-BDEC-32CB-B250-1C1D08BF3BAF}"/>
              </a:ext>
            </a:extLst>
          </p:cNvPr>
          <p:cNvSpPr>
            <a:spLocks noGrp="1"/>
          </p:cNvSpPr>
          <p:nvPr>
            <p:ph type="subTitle" idx="1"/>
          </p:nvPr>
        </p:nvSpPr>
        <p:spPr>
          <a:xfrm>
            <a:off x="684211" y="773729"/>
            <a:ext cx="10710619" cy="5256628"/>
          </a:xfrm>
        </p:spPr>
        <p:txBody>
          <a:bodyPr>
            <a:normAutofit fontScale="55000" lnSpcReduction="20000"/>
          </a:bodyPr>
          <a:lstStyle/>
          <a:p>
            <a:pPr algn="ctr" rtl="1">
              <a:lnSpc>
                <a:spcPct val="115000"/>
              </a:lnSpc>
              <a:spcAft>
                <a:spcPts val="1000"/>
              </a:spcAft>
            </a:pPr>
            <a:r>
              <a:rPr lang="ar-IQ" sz="5400" b="1" dirty="0">
                <a:effectLst/>
                <a:latin typeface="Calibri" panose="020F0502020204030204" pitchFamily="34" charset="0"/>
                <a:ea typeface="Calibri" panose="020F0502020204030204" pitchFamily="34" charset="0"/>
                <a:cs typeface="Arial" panose="020B0604020202020204" pitchFamily="34" charset="0"/>
              </a:rPr>
              <a:t>أولا: الأجور</a:t>
            </a:r>
          </a:p>
          <a:p>
            <a:pPr algn="r" rtl="1">
              <a:lnSpc>
                <a:spcPct val="115000"/>
              </a:lnSpc>
              <a:spcAft>
                <a:spcPts val="1000"/>
              </a:spcAft>
            </a:pPr>
            <a:r>
              <a:rPr lang="ar-IQ" sz="3600" dirty="0">
                <a:effectLst/>
                <a:latin typeface="Calibri" panose="020F0502020204030204" pitchFamily="34" charset="0"/>
                <a:ea typeface="Calibri" panose="020F0502020204030204" pitchFamily="34" charset="0"/>
                <a:cs typeface="Simplified Arabic" panose="02020603050405020304" pitchFamily="18" charset="-78"/>
              </a:rPr>
              <a:t>الاجر (</a:t>
            </a:r>
            <a:r>
              <a:rPr lang="en-US" sz="3600" dirty="0">
                <a:effectLst/>
                <a:latin typeface="Simplified Arabic" panose="02020603050405020304" pitchFamily="18" charset="-78"/>
                <a:ea typeface="Calibri" panose="020F0502020204030204" pitchFamily="34" charset="0"/>
                <a:cs typeface="Arial" panose="020B0604020202020204" pitchFamily="34" charset="0"/>
              </a:rPr>
              <a:t>Wage</a:t>
            </a:r>
            <a:r>
              <a:rPr lang="ar-IQ" sz="3600" dirty="0">
                <a:effectLst/>
                <a:latin typeface="Calibri" panose="020F0502020204030204" pitchFamily="34" charset="0"/>
                <a:ea typeface="Calibri" panose="020F0502020204030204" pitchFamily="34" charset="0"/>
                <a:cs typeface="Simplified Arabic" panose="02020603050405020304" pitchFamily="18" charset="-78"/>
              </a:rPr>
              <a:t>) بالمعنى الاقتصادي  هو التعويض المدفوع  للعامل الاجير  كثمن لجهده المستغل من قبل شخص (المنتج) أو أشخاص آخرين (منتجون) خلال مدة زمنية معينة.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1000"/>
              </a:spcAft>
              <a:buFont typeface="Wingdings" panose="05000000000000000000" pitchFamily="2" charset="2"/>
              <a:buChar char=""/>
            </a:pPr>
            <a:r>
              <a:rPr lang="ar-IQ" sz="4400" b="1" dirty="0">
                <a:effectLst/>
                <a:latin typeface="Simplified Arabic" panose="02020603050405020304" pitchFamily="18" charset="-78"/>
                <a:ea typeface="Calibri" panose="020F0502020204030204" pitchFamily="34" charset="0"/>
                <a:cs typeface="PT Bold Dusky" panose="02010400000000000000" pitchFamily="2" charset="-78"/>
              </a:rPr>
              <a:t>أنواع الأجور:</a:t>
            </a:r>
            <a:r>
              <a:rPr lang="ar-IQ" sz="3600" b="1" dirty="0">
                <a:effectLst/>
                <a:latin typeface="Calibri" panose="020F0502020204030204" pitchFamily="34" charset="0"/>
                <a:ea typeface="Times New Roman" panose="02020603050405020304" pitchFamily="18" charset="0"/>
                <a:cs typeface="Simplified Arabic" panose="02020603050405020304" pitchFamily="18" charset="-78"/>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justLow"/>
            <a:r>
              <a:rPr lang="ar-IQ"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يختلف  الاجر من ناحية  طريقة الدفع ، فعندما يدفع بصورة منتظمة  الى العامل الاجير وبشكل نقد فانه يعرف  باسم </a:t>
            </a:r>
            <a:r>
              <a:rPr lang="ar-IQ" sz="3600" b="1" dirty="0">
                <a:solidFill>
                  <a:schemeClr val="bg1"/>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 الاجر النقدي).</a:t>
            </a:r>
            <a:r>
              <a:rPr lang="ar-IQ"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أما عندما يدفع على شكل  مدفوعات مادية او طبيعية كالسكن أو دفع  جزء منه بشكل  منتجات فانه يعرف باسم (الاجر الطبيعي او العيني)، وغالبا ما يظهر هذا النوع  من الأجور في الزراعة. إن الفرق الأساسي بين الاجر  النقدي (</a:t>
            </a:r>
            <a:r>
              <a:rPr lang="en-US"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Money Wage</a:t>
            </a:r>
            <a:r>
              <a:rPr lang="ar-IQ"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ar-IQ" sz="3600" b="1" dirty="0">
                <a:solidFill>
                  <a:schemeClr val="bg1"/>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والاجر الطبيعي</a:t>
            </a:r>
            <a:r>
              <a:rPr lang="ar-IQ"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Natural wage</a:t>
            </a:r>
            <a:r>
              <a:rPr lang="ar-IQ"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هو أن  الاير  يتمثل بوحدات معينة من السلع والخدمات تدفع للعامل لقاء الخدمة التي يقدمها لمن استأجره  واستغل طاقة عمله. ويتأثر الاجر الطبيعي بتقلبات أسعار السلع التي يحصل عليها لقاء عمله كله او جزء منه، حيث يرتفع بارتفاع الأسعار وينخفض بانخفاضها. من جهة أخرى ينبغي التمييز بين </a:t>
            </a:r>
            <a:r>
              <a:rPr lang="ar-IQ" sz="3600" b="1" dirty="0">
                <a:solidFill>
                  <a:schemeClr val="bg1"/>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الاجر  الاسمي(</a:t>
            </a:r>
            <a:r>
              <a:rPr lang="en-US" sz="3600" b="1" dirty="0">
                <a:solidFill>
                  <a:schemeClr val="bg1"/>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Nominal wage</a:t>
            </a:r>
            <a:r>
              <a:rPr lang="ar-IQ" sz="3600" b="1" dirty="0">
                <a:solidFill>
                  <a:schemeClr val="bg1"/>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a:t>
            </a:r>
            <a:r>
              <a:rPr lang="ar-IQ"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ar-IQ" sz="3600" b="1" dirty="0">
                <a:solidFill>
                  <a:schemeClr val="bg1"/>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والاجر  الحقيقي (</a:t>
            </a:r>
            <a:r>
              <a:rPr lang="en-US" sz="3600" b="1" dirty="0">
                <a:solidFill>
                  <a:schemeClr val="bg1"/>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Real Wage</a:t>
            </a:r>
            <a:r>
              <a:rPr lang="ar-IQ" sz="3600" b="1" dirty="0">
                <a:solidFill>
                  <a:schemeClr val="bg1"/>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a:t>
            </a:r>
            <a:r>
              <a:rPr lang="ar-IQ"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 فأول يشير  الى عدد الوحدات النقدية التي يحصل  عليها العامل خلال مدة زمنية معينة. أما الاجر الحقيقي فهو مقدار السلع  والخدمات التي يستطيع العامل الحصول عليها بواسطة أجره النقدي، فهو يعبر عن  القوة الشرائية للأجر الاسمي، وكلما انخفضت  القوة الشرائية  كلما قل حجم السلع والخدمات التي تشترى بمقدار معين من الاجر الاسمي والعكس  بالعكس</a:t>
            </a:r>
            <a:endParaRPr lang="en-US" sz="3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gn="r"/>
            <a:endParaRPr lang="ar-IQ" sz="5400" dirty="0"/>
          </a:p>
        </p:txBody>
      </p:sp>
    </p:spTree>
    <p:extLst>
      <p:ext uri="{BB962C8B-B14F-4D97-AF65-F5344CB8AC3E}">
        <p14:creationId xmlns:p14="http://schemas.microsoft.com/office/powerpoint/2010/main" val="2633678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EFA098-FD27-A23B-9C5F-4336E4A0EAAC}"/>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6D9164BD-5B10-2BCC-EEF8-91B3C38D59FF}"/>
              </a:ext>
            </a:extLst>
          </p:cNvPr>
          <p:cNvSpPr>
            <a:spLocks noGrp="1"/>
          </p:cNvSpPr>
          <p:nvPr>
            <p:ph type="subTitle" idx="1"/>
          </p:nvPr>
        </p:nvSpPr>
        <p:spPr>
          <a:xfrm>
            <a:off x="684211" y="773729"/>
            <a:ext cx="10710619" cy="5256628"/>
          </a:xfrm>
        </p:spPr>
        <p:txBody>
          <a:bodyPr>
            <a:normAutofit fontScale="47500" lnSpcReduction="20000"/>
          </a:bodyPr>
          <a:lstStyle/>
          <a:p>
            <a:pPr algn="r"/>
            <a:r>
              <a:rPr lang="ar-IQ" sz="5400" b="1" dirty="0"/>
              <a:t>المشكلة الاقتصادية:</a:t>
            </a:r>
          </a:p>
          <a:p>
            <a:pPr algn="justLow"/>
            <a:r>
              <a:rPr lang="ar-IQ" sz="5400" dirty="0">
                <a:solidFill>
                  <a:schemeClr val="bg1"/>
                </a:solidFill>
              </a:rPr>
              <a:t>كما أوضحنا فان معظم الاقتصادييَن يعرف علم الاقتصاد بأنه (العلم الذي يدرس المشكلة الاقتصادية)، فما هي إذن المشكلة الاقتصادية؟ يمكن القول ان المشكلة الاقتصادية في الأساس، هي مشكلة الندرة النسبية، أي ندرة الموارد المتاحة بالنسبة للحاجات البشرية. فالحاجات البشرية متعددة ومتنوعة وغير محدودة. بينما الموارد التي تستخدم في إشباعها محدودة نسبيا. ومن هنا نشأت المشكلة الاقتصادية منذ القدم، وما زالت قائمة في كل المجتمعات، وان اختلفت حدتها من مجتمع لأخر. وعلى الرغم من الجهود الدائمة التي بذلها الإنسان على مر العصور لمواجهة مشكلته الاقتصادية، إلا ان هذه الجهود لم تسفر عن حل نهائي لها، ولن تؤدي إلى ذلك. فالإنسان في سعيه الدائم لتحقيق الرفاهية المادية والارتقاء بمستوى معيشته، إنما يعمل في نفس الوقت على تعقيد المشكلة الاقتصادية وزيادة حدتها. وحتى يمكننا ان نفهم هذه الحقيقة، قد يكون من المناسب ان نقوم بالتعرف على طبيعة وأركان المشكلة الاقتصادية.</a:t>
            </a:r>
          </a:p>
        </p:txBody>
      </p:sp>
    </p:spTree>
    <p:extLst>
      <p:ext uri="{BB962C8B-B14F-4D97-AF65-F5344CB8AC3E}">
        <p14:creationId xmlns:p14="http://schemas.microsoft.com/office/powerpoint/2010/main" val="17322981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2AAAB4-AF9B-FD7E-5AC8-D2201D17E7DC}"/>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DBD25D00-30FC-CF52-2FBA-A5F3156F6AF7}"/>
              </a:ext>
            </a:extLst>
          </p:cNvPr>
          <p:cNvSpPr>
            <a:spLocks noGrp="1"/>
          </p:cNvSpPr>
          <p:nvPr>
            <p:ph type="subTitle" idx="1"/>
          </p:nvPr>
        </p:nvSpPr>
        <p:spPr>
          <a:xfrm>
            <a:off x="684211" y="773729"/>
            <a:ext cx="10710619" cy="5256628"/>
          </a:xfrm>
        </p:spPr>
        <p:txBody>
          <a:bodyPr>
            <a:normAutofit fontScale="47500" lnSpcReduction="20000"/>
          </a:bodyPr>
          <a:lstStyle/>
          <a:p>
            <a:pPr marL="342900" lvl="0" indent="-342900" algn="justLow" rtl="1">
              <a:lnSpc>
                <a:spcPct val="115000"/>
              </a:lnSpc>
              <a:buFont typeface="Wingdings" panose="05000000000000000000" pitchFamily="2" charset="2"/>
              <a:buChar char=""/>
            </a:pPr>
            <a:r>
              <a:rPr lang="ar-IQ" sz="5400" b="1" dirty="0">
                <a:effectLst/>
                <a:latin typeface="Simplified Arabic" panose="02020603050405020304" pitchFamily="18" charset="-78"/>
                <a:ea typeface="Calibri" panose="020F0502020204030204" pitchFamily="34" charset="0"/>
                <a:cs typeface="PT Bold Dusky" panose="02010400000000000000" pitchFamily="2" charset="-78"/>
              </a:rPr>
              <a:t>نظريات الأجور:</a:t>
            </a:r>
            <a:endParaRPr lang="ar-IQ" sz="4400" b="1"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buFont typeface="Wingdings" panose="05000000000000000000" pitchFamily="2" charset="2"/>
              <a:buChar char=""/>
            </a:pPr>
            <a:r>
              <a:rPr lang="ar-IQ" sz="44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1</a:t>
            </a:r>
            <a:r>
              <a:rPr lang="ar-IQ" sz="6000"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a:t>
            </a:r>
            <a:r>
              <a:rPr lang="ar-IQ" sz="5400" b="1"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نظرية الحد الكفاف</a:t>
            </a:r>
            <a:r>
              <a:rPr lang="ar-IQ" sz="6000" dirty="0">
                <a:solidFill>
                  <a:schemeClr val="bg1"/>
                </a:solidFill>
                <a:effectLst/>
                <a:latin typeface="Simplified Arabic" panose="02020603050405020304" pitchFamily="18" charset="-78"/>
                <a:ea typeface="Calibri" panose="020F0502020204030204" pitchFamily="34" charset="0"/>
                <a:cs typeface="PT Bold Dusky" panose="02010400000000000000" pitchFamily="2" charset="-78"/>
              </a:rPr>
              <a:t>:</a:t>
            </a:r>
            <a:r>
              <a:rPr lang="ar-IQ" sz="5400"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وتعود الى رواد علم الاقتصاد من المدرسة الطبيعية والكلاسيكية وحتى الماركسية، حيث تقرر هذه النظرية ان الاجر يتوقف على كفاف العامل، فالأجر يساوي مقدار السلع اللازمة لتغذية وكسوة العامل وأسرته. وستبقى الأجور على هذه الحال دون ارتفاع أو انخفاض إلا في فترات قصيرة نتيجة الظروف غير الاعتيادية.</a:t>
            </a:r>
            <a:endParaRPr lang="en-US" sz="4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buFont typeface="+mj-lt"/>
              <a:buAutoNum type="arabicPeriod" startAt="2"/>
            </a:pPr>
            <a:r>
              <a:rPr lang="ar-IQ" sz="5400"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نظرية مخصص الأجور: وتعود إلى جون </a:t>
            </a:r>
            <a:r>
              <a:rPr lang="ar-IQ" sz="5400" dirty="0" err="1">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ستيورات</a:t>
            </a:r>
            <a:r>
              <a:rPr lang="ar-IQ" sz="5400"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مل، وان كانت امتداد للنظرية الأولى، ومضمونها إن اجر العامل يتوقف على عرض العمل والطلب عليه، ويتحدد الطلب على العمل بذلك المقدار من رأس المال المخصص لدفع أجور العمال في البلد.</a:t>
            </a:r>
            <a:endParaRPr lang="en-US" sz="44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marL="342900" lvl="0" indent="-342900" algn="just" rtl="1">
              <a:lnSpc>
                <a:spcPct val="115000"/>
              </a:lnSpc>
              <a:spcAft>
                <a:spcPts val="1000"/>
              </a:spcAft>
              <a:buFont typeface="+mj-lt"/>
              <a:buAutoNum type="arabicPeriod" startAt="2"/>
            </a:pPr>
            <a:r>
              <a:rPr lang="ar-IQ" sz="5400"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نظرية الإنتاجية الحدية: وتعود إلى المدرسة </a:t>
            </a:r>
            <a:r>
              <a:rPr lang="ar-IQ" sz="5400" dirty="0" err="1">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النيوكلاسيكية</a:t>
            </a:r>
            <a:r>
              <a:rPr lang="ar-IQ" sz="5400"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وتقرر أنه كلما كان عمل العامل منتجا فان صاحب العمل يكون على استعداد لدفع أجور أعلى.</a:t>
            </a:r>
            <a:endParaRPr lang="en-US" sz="44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algn="r"/>
            <a:endParaRPr lang="ar-IQ" sz="5400" dirty="0"/>
          </a:p>
        </p:txBody>
      </p:sp>
    </p:spTree>
    <p:extLst>
      <p:ext uri="{BB962C8B-B14F-4D97-AF65-F5344CB8AC3E}">
        <p14:creationId xmlns:p14="http://schemas.microsoft.com/office/powerpoint/2010/main" val="13559789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B9C726-4CE1-926E-8A91-8752C36CC0D1}"/>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EBD1F5BF-ADC0-8AB6-E127-B534CCE88F96}"/>
              </a:ext>
            </a:extLst>
          </p:cNvPr>
          <p:cNvSpPr>
            <a:spLocks noGrp="1"/>
          </p:cNvSpPr>
          <p:nvPr>
            <p:ph type="subTitle" idx="1"/>
          </p:nvPr>
        </p:nvSpPr>
        <p:spPr>
          <a:xfrm>
            <a:off x="684211" y="773729"/>
            <a:ext cx="10710619" cy="5256628"/>
          </a:xfrm>
        </p:spPr>
        <p:txBody>
          <a:bodyPr>
            <a:normAutofit fontScale="92500"/>
          </a:bodyPr>
          <a:lstStyle/>
          <a:p>
            <a:pPr algn="r" rtl="1">
              <a:lnSpc>
                <a:spcPct val="115000"/>
              </a:lnSpc>
              <a:spcAft>
                <a:spcPts val="1000"/>
              </a:spcAft>
            </a:pPr>
            <a:r>
              <a:rPr lang="ar-SA" sz="1600" b="1" dirty="0">
                <a:solidFill>
                  <a:schemeClr val="bg1"/>
                </a:solidFill>
                <a:latin typeface="Calibri" panose="020F0502020204030204" pitchFamily="34" charset="0"/>
                <a:ea typeface="Calibri" panose="020F0502020204030204" pitchFamily="34" charset="0"/>
                <a:cs typeface="PT Bold Dusky" panose="02010400000000000000" pitchFamily="2" charset="-78"/>
              </a:rPr>
              <a:t>ثانيا : الريع</a:t>
            </a:r>
            <a:endParaRPr lang="en-US" sz="11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r">
              <a:lnSpc>
                <a:spcPct val="115000"/>
              </a:lnSpc>
              <a:spcAft>
                <a:spcPts val="1000"/>
              </a:spcAft>
            </a:pPr>
            <a:r>
              <a:rPr lang="ar-IQ" sz="1600"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يحمل الريع </a:t>
            </a:r>
            <a:r>
              <a:rPr lang="en-US" sz="1600" b="1" dirty="0">
                <a:solidFill>
                  <a:schemeClr val="bg1"/>
                </a:solidFill>
                <a:latin typeface="Simplified Arabic" panose="02020603050405020304" pitchFamily="18" charset="-78"/>
                <a:ea typeface="Calibri" panose="020F0502020204030204" pitchFamily="34" charset="0"/>
                <a:cs typeface="Arial" panose="020B0604020202020204" pitchFamily="34" charset="0"/>
              </a:rPr>
              <a:t>Rent</a:t>
            </a:r>
            <a:r>
              <a:rPr lang="ar-IQ" sz="1600"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 في الاقتصاد معان عدة، فهو ينصرف بمعناه الواسع الى كافة إشكال الدخول الناتجة دون بذل أي جهد يذكر، لذا يطلق علية البعض اسم ( دخل البطالة). وبهذا المعنى يعتبر الايجار وايراد الملك المؤجر والايراد الناتج عن اقراض راس المال وكل الدخول الأخرى التي تحققت دون بذل أي جهد يذكر في الحصول عليها.</a:t>
            </a:r>
            <a:endParaRPr lang="en-US" sz="12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r">
              <a:lnSpc>
                <a:spcPct val="115000"/>
              </a:lnSpc>
              <a:spcAft>
                <a:spcPts val="1000"/>
              </a:spcAft>
            </a:pPr>
            <a:r>
              <a:rPr lang="ar-IQ" sz="1600"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وقد عرف الريع  في علم  الاقتصاد بانه ذلك الايراد (الدخل) الذي يحصل عليه شخص او مجموعة اشخاص نتيجة تمتعهم بمزايا خاصة تجاه اشخاص اخرين منافسين لهم في العلميات الاقتصادية.</a:t>
            </a:r>
            <a:endParaRPr lang="en-US" sz="12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a:lnSpc>
                <a:spcPct val="115000"/>
              </a:lnSpc>
              <a:spcAft>
                <a:spcPts val="1000"/>
              </a:spcAft>
              <a:buFont typeface="Wingdings" panose="05000000000000000000" pitchFamily="2" charset="2"/>
              <a:buChar char=""/>
            </a:pPr>
            <a:r>
              <a:rPr lang="ar-IQ" sz="1600" b="1" dirty="0">
                <a:solidFill>
                  <a:schemeClr val="bg1"/>
                </a:solidFill>
                <a:latin typeface="Simplified Arabic" panose="02020603050405020304" pitchFamily="18" charset="-78"/>
                <a:ea typeface="Calibri" panose="020F0502020204030204" pitchFamily="34" charset="0"/>
                <a:cs typeface="PT Bold Dusky" panose="02010400000000000000" pitchFamily="2" charset="-78"/>
              </a:rPr>
              <a:t>أنواع الريع:</a:t>
            </a:r>
            <a:endParaRPr lang="en-US" sz="12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r">
              <a:lnSpc>
                <a:spcPct val="115000"/>
              </a:lnSpc>
              <a:spcAft>
                <a:spcPts val="1000"/>
              </a:spcAft>
            </a:pPr>
            <a:r>
              <a:rPr lang="ar-IQ" sz="1600"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الريع أنواع كثيرة ، ويمكن تمييز بعض أنواع الريع:</a:t>
            </a:r>
            <a:endParaRPr lang="en-US" sz="12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a:lnSpc>
                <a:spcPct val="115000"/>
              </a:lnSpc>
              <a:spcAft>
                <a:spcPts val="1000"/>
              </a:spcAft>
              <a:buFont typeface="+mj-lt"/>
              <a:buAutoNum type="arabicPeriod"/>
            </a:pPr>
            <a:r>
              <a:rPr lang="ar-IQ" sz="1600" b="1" dirty="0">
                <a:solidFill>
                  <a:schemeClr val="bg1"/>
                </a:solidFill>
                <a:latin typeface="Simplified Arabic" panose="02020603050405020304" pitchFamily="18" charset="-78"/>
                <a:ea typeface="Calibri" panose="020F0502020204030204" pitchFamily="34" charset="0"/>
                <a:cs typeface="PT Bold Dusky" panose="02010400000000000000" pitchFamily="2" charset="-78"/>
              </a:rPr>
              <a:t>الريع المطلق او ريع الأرض</a:t>
            </a:r>
            <a:r>
              <a:rPr lang="ar-IQ" sz="1600"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 وهو ثمن منفعة الأرض كعنصر  انتاج، حيث  يجب دفع ثمن الأرض( الريع) وذلك لان الأرض نادرة.</a:t>
            </a:r>
            <a:endParaRPr lang="en-US" sz="12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a:lnSpc>
                <a:spcPct val="115000"/>
              </a:lnSpc>
              <a:spcAft>
                <a:spcPts val="1000"/>
              </a:spcAft>
              <a:buFont typeface="+mj-lt"/>
              <a:buAutoNum type="arabicPeriod"/>
            </a:pPr>
            <a:r>
              <a:rPr lang="ar-IQ" sz="1600" b="1" dirty="0">
                <a:solidFill>
                  <a:schemeClr val="bg1"/>
                </a:solidFill>
                <a:latin typeface="Simplified Arabic" panose="02020603050405020304" pitchFamily="18" charset="-78"/>
                <a:ea typeface="Calibri" panose="020F0502020204030204" pitchFamily="34" charset="0"/>
                <a:cs typeface="PT Bold Dusky" panose="02010400000000000000" pitchFamily="2" charset="-78"/>
              </a:rPr>
              <a:t>الريع التفاضلي( او ريع الخصوبة):</a:t>
            </a:r>
            <a:r>
              <a:rPr lang="ar-IQ" sz="1600"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 وهو الريع الناشئ عن اختلاف درجة خصوبة الأراضي الزراعية، ولما كانت الأسعار تتحدد وفق تكلفة الناتج  على الأرض الحدية(الأقل خصوبة) لذلك فان أصحاب الأراضي ما قبل الحدية هم  الذين يحصلون على  هذا النوع من الريع.</a:t>
            </a:r>
            <a:endParaRPr lang="en-US" sz="12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a:lnSpc>
                <a:spcPct val="115000"/>
              </a:lnSpc>
              <a:spcAft>
                <a:spcPts val="1000"/>
              </a:spcAft>
              <a:buFont typeface="+mj-lt"/>
              <a:buAutoNum type="arabicPeriod"/>
            </a:pPr>
            <a:r>
              <a:rPr lang="ar-IQ" sz="1600" b="1" dirty="0">
                <a:solidFill>
                  <a:schemeClr val="bg1"/>
                </a:solidFill>
                <a:latin typeface="Simplified Arabic" panose="02020603050405020304" pitchFamily="18" charset="-78"/>
                <a:ea typeface="Calibri" panose="020F0502020204030204" pitchFamily="34" charset="0"/>
                <a:cs typeface="PT Bold Dusky" panose="02010400000000000000" pitchFamily="2" charset="-78"/>
              </a:rPr>
              <a:t>شبة الريع:</a:t>
            </a:r>
            <a:r>
              <a:rPr lang="ar-IQ" sz="1600"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 يعرف بانه الفائض الذي استطاعت وسائل أخرى غير الأرض تحقيقه بعد خصم تكاليف الادامة التي تبقي تلك الوسائل الإنتاجية صالحة للاستخدام في المدة نفسها، وان شبة الريع هذا سيتحول في للأجل الطويل  الى عنصر من عناصر التكلفة.</a:t>
            </a:r>
            <a:endParaRPr lang="en-US" sz="12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r"/>
            <a:r>
              <a:rPr lang="ar-IQ" sz="1600" b="1" dirty="0">
                <a:solidFill>
                  <a:schemeClr val="bg1"/>
                </a:solidFill>
                <a:latin typeface="Simplified Arabic" panose="02020603050405020304" pitchFamily="18" charset="-78"/>
                <a:ea typeface="Calibri" panose="020F0502020204030204" pitchFamily="34" charset="0"/>
                <a:cs typeface="PT Bold Dusky" panose="02010400000000000000" pitchFamily="2" charset="-78"/>
              </a:rPr>
              <a:t>الريع الاستهلاكي:</a:t>
            </a:r>
            <a:r>
              <a:rPr lang="ar-IQ" sz="1600" b="1" dirty="0">
                <a:solidFill>
                  <a:schemeClr val="bg1"/>
                </a:solidFill>
                <a:ea typeface="Calibri" panose="020F0502020204030204" pitchFamily="34" charset="0"/>
                <a:cs typeface="Simplified Arabic" panose="02020603050405020304" pitchFamily="18" charset="-78"/>
              </a:rPr>
              <a:t> او كما يسميه الفريد مارشال  بقيمة الاشباع الفائض التي يحصل عليها المستهلك عند شرائه سلعة ما او مجموعة من السلع، لهذا فهو مجرد ظاهرة </a:t>
            </a:r>
            <a:r>
              <a:rPr kumimoji="0" lang="ar-IQ" sz="1600" b="1" i="0" u="none" strike="noStrike" kern="1200" cap="none" spc="0" normalizeH="0" baseline="0" noProof="0" dirty="0">
                <a:ln>
                  <a:noFill/>
                </a:ln>
                <a:solidFill>
                  <a:prstClr val="black"/>
                </a:solidFill>
                <a:effectLst/>
                <a:uLnTx/>
                <a:uFillTx/>
                <a:latin typeface="Century Gothic" panose="020B0502020202020204"/>
                <a:ea typeface="Calibri" panose="020F0502020204030204" pitchFamily="34" charset="0"/>
                <a:cs typeface="Simplified Arabic" panose="02020603050405020304" pitchFamily="18" charset="-78"/>
              </a:rPr>
              <a:t>نفسية خاصة</a:t>
            </a:r>
            <a:endParaRPr lang="ar-IQ" sz="1600" dirty="0">
              <a:solidFill>
                <a:schemeClr val="bg1"/>
              </a:solidFill>
            </a:endParaRPr>
          </a:p>
        </p:txBody>
      </p:sp>
    </p:spTree>
    <p:extLst>
      <p:ext uri="{BB962C8B-B14F-4D97-AF65-F5344CB8AC3E}">
        <p14:creationId xmlns:p14="http://schemas.microsoft.com/office/powerpoint/2010/main" val="25234773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70EF95-C1E1-FDBC-B902-5DED824761D2}"/>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D7F6C007-5990-D394-7B87-0E6D3EC3F768}"/>
              </a:ext>
            </a:extLst>
          </p:cNvPr>
          <p:cNvSpPr>
            <a:spLocks noGrp="1"/>
          </p:cNvSpPr>
          <p:nvPr>
            <p:ph type="subTitle" idx="1"/>
          </p:nvPr>
        </p:nvSpPr>
        <p:spPr>
          <a:xfrm>
            <a:off x="684211" y="773729"/>
            <a:ext cx="10710619" cy="5256628"/>
          </a:xfrm>
        </p:spPr>
        <p:txBody>
          <a:bodyPr>
            <a:normAutofit fontScale="70000" lnSpcReduction="20000"/>
          </a:bodyPr>
          <a:lstStyle/>
          <a:p>
            <a:pPr algn="ctr" rtl="1">
              <a:lnSpc>
                <a:spcPct val="115000"/>
              </a:lnSpc>
              <a:spcAft>
                <a:spcPts val="1000"/>
              </a:spcAft>
            </a:pPr>
            <a:r>
              <a:rPr lang="ar-IQ" sz="5400" b="1" dirty="0">
                <a:effectLst/>
                <a:latin typeface="Calibri" panose="020F0502020204030204" pitchFamily="34" charset="0"/>
                <a:ea typeface="Calibri" panose="020F0502020204030204" pitchFamily="34" charset="0"/>
                <a:cs typeface="PT Bold Dusky" panose="02010400000000000000" pitchFamily="2" charset="-78"/>
              </a:rPr>
              <a:t>ثالثا : الفائدة</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1000"/>
              </a:spcAft>
            </a:pPr>
            <a:r>
              <a:rPr lang="ar-IQ" sz="5400"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الفائدة (</a:t>
            </a:r>
            <a:r>
              <a:rPr lang="en-US" sz="5400"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Interest</a:t>
            </a:r>
            <a:r>
              <a:rPr lang="ar-IQ" sz="5400"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هي  كمية النقود الإضافية التي يكون الشخص مستعدا لدفعها من اجل  حصوله على سلعة او مورد معين  الان بدلا من المستقبل . ولما كان الافراد في العادة يحصلون على سلع في وقت مبكر بواسطة اقتراضهم  من طرف (شخص او مؤسسة اقراضية) ثالث بدلا من دفع مبلغ كبير للبائع في تاريخ معين مستقبلا ، انه يكون  هناك ثمن لهذا الاقتراض.</a:t>
            </a:r>
            <a:endParaRPr lang="en-US" sz="4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a:endParaRPr lang="ar-IQ" sz="5400" dirty="0"/>
          </a:p>
        </p:txBody>
      </p:sp>
    </p:spTree>
    <p:extLst>
      <p:ext uri="{BB962C8B-B14F-4D97-AF65-F5344CB8AC3E}">
        <p14:creationId xmlns:p14="http://schemas.microsoft.com/office/powerpoint/2010/main" val="26328445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ABEB7A-AB05-6CB7-929E-CEB3268FA954}"/>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0A35C811-FB0E-081E-5691-26B04BBB8B00}"/>
              </a:ext>
            </a:extLst>
          </p:cNvPr>
          <p:cNvSpPr>
            <a:spLocks noGrp="1"/>
          </p:cNvSpPr>
          <p:nvPr>
            <p:ph type="subTitle" idx="1"/>
          </p:nvPr>
        </p:nvSpPr>
        <p:spPr>
          <a:xfrm>
            <a:off x="684211" y="773729"/>
            <a:ext cx="10710619" cy="5256628"/>
          </a:xfrm>
        </p:spPr>
        <p:txBody>
          <a:bodyPr>
            <a:normAutofit fontScale="47500" lnSpcReduction="20000"/>
          </a:bodyPr>
          <a:lstStyle/>
          <a:p>
            <a:pPr algn="ctr" rtl="1">
              <a:lnSpc>
                <a:spcPct val="115000"/>
              </a:lnSpc>
              <a:spcAft>
                <a:spcPts val="1000"/>
              </a:spcAft>
            </a:pPr>
            <a:r>
              <a:rPr lang="ar-IQ" sz="5400" b="1" dirty="0">
                <a:effectLst/>
                <a:latin typeface="Calibri" panose="020F0502020204030204" pitchFamily="34" charset="0"/>
                <a:ea typeface="Calibri" panose="020F0502020204030204" pitchFamily="34" charset="0"/>
                <a:cs typeface="PT Bold Dusky" panose="02010400000000000000" pitchFamily="2" charset="-78"/>
              </a:rPr>
              <a:t>رابعا: الأرباح</a:t>
            </a:r>
          </a:p>
          <a:p>
            <a:pPr algn="justLow" rtl="1">
              <a:lnSpc>
                <a:spcPct val="115000"/>
              </a:lnSpc>
              <a:spcAft>
                <a:spcPts val="1000"/>
              </a:spcAft>
            </a:pPr>
            <a:r>
              <a:rPr lang="ar-IQ" sz="4400"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الربح (</a:t>
            </a:r>
            <a:r>
              <a:rPr lang="en-US" sz="4400"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Profit</a:t>
            </a:r>
            <a:r>
              <a:rPr lang="ar-IQ" sz="4400"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هو العائد الصافي او دخل المنظم  الذي ينجح في جعل تكاليفه الكلية اقل من ايراده الكلي . وقد اعتبر بعض الاقتصاديين الربح  مكافأة للمخاطر التي تحيط برأس المال المستثمر وذلك فهو نوع من أنواع التكاليف المعتاد تقديرها مقدما.</a:t>
            </a:r>
            <a:endParaRPr lang="en-US" sz="36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1000"/>
              </a:spcAft>
            </a:pPr>
            <a:r>
              <a:rPr lang="ar-IQ" sz="4400"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إذا مول المنتج مشروعه من أرباحه المتحققة في العمليات الإنتاجية السابقة وكان في الوقت نفسه مشرفا على جزء من العلميات الإنتاجية، فان المخاطر المتوقعة هي ليست مخاطر منتج بل تعتبر مخاطر ممول او مخاطر مالك البضاعة. كما وان تفادي مخاطر  العمل والإنتاج هو جزء من اعمال المنتج المشرف على عمليات الإنتاج وهي  تعتبر(أي تفادي  المخاطر) أرباح محققة له.</a:t>
            </a:r>
            <a:endParaRPr lang="en-US" sz="36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1000"/>
              </a:spcAft>
            </a:pPr>
            <a:r>
              <a:rPr lang="ar-IQ" sz="4400"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وبالنسبة للمنتج الذي يشرف على الإنتاج ويشارك في جزء من العمل بنفسه  كعامل ويحتسب لهذه المشاركة في العمل أجرا ما، فان الدخل المتحقق لديه هو الدخل الاجر وليس دخل المنتج.</a:t>
            </a:r>
            <a:endParaRPr lang="en-US" sz="36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1000"/>
              </a:spcAft>
            </a:pPr>
            <a:r>
              <a:rPr lang="ar-IQ" sz="4400"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أما الربح  كعائد فيختلف عن العوائد الأخرى( الأجور، الريع والفائدة) تعتبر مدفوعات تعاقدية وأنها متحققة  وموجبة في الأحوال الإنتاجية للمشروع  كافة بينما الربح  يعد مدفوعا متبقيا وانه من المحتمل ان يكون سالبا  وهذا يعني ان المالك يمكن ان يخسر بعض رأسماله.</a:t>
            </a:r>
            <a:endParaRPr lang="en-US" sz="36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algn="r"/>
            <a:endParaRPr lang="ar-IQ" sz="5400" dirty="0"/>
          </a:p>
        </p:txBody>
      </p:sp>
    </p:spTree>
    <p:extLst>
      <p:ext uri="{BB962C8B-B14F-4D97-AF65-F5344CB8AC3E}">
        <p14:creationId xmlns:p14="http://schemas.microsoft.com/office/powerpoint/2010/main" val="21670525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032C0F-4E4E-EF18-8F70-2438129579BE}"/>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133BCD40-FD43-A41A-EAED-702D7938E5B8}"/>
              </a:ext>
            </a:extLst>
          </p:cNvPr>
          <p:cNvSpPr>
            <a:spLocks noGrp="1"/>
          </p:cNvSpPr>
          <p:nvPr>
            <p:ph type="subTitle" idx="1"/>
          </p:nvPr>
        </p:nvSpPr>
        <p:spPr>
          <a:xfrm>
            <a:off x="684211" y="773729"/>
            <a:ext cx="10710619" cy="5256628"/>
          </a:xfrm>
        </p:spPr>
        <p:txBody>
          <a:bodyPr>
            <a:normAutofit fontScale="25000" lnSpcReduction="20000"/>
          </a:bodyPr>
          <a:lstStyle/>
          <a:p>
            <a:pPr marL="342900" lvl="0" indent="-342900" algn="r" rtl="1">
              <a:lnSpc>
                <a:spcPct val="115000"/>
              </a:lnSpc>
              <a:spcAft>
                <a:spcPts val="1000"/>
              </a:spcAft>
              <a:buFont typeface="Wingdings" panose="05000000000000000000" pitchFamily="2" charset="2"/>
              <a:buChar char=""/>
            </a:pPr>
            <a:r>
              <a:rPr lang="ar-IQ" sz="6000" b="1" dirty="0">
                <a:effectLst/>
                <a:latin typeface="Simplified Arabic" panose="02020603050405020304" pitchFamily="18" charset="-78"/>
                <a:ea typeface="Calibri" panose="020F0502020204030204" pitchFamily="34" charset="0"/>
                <a:cs typeface="PT Bold Dusky" panose="02010400000000000000" pitchFamily="2" charset="-78"/>
              </a:rPr>
              <a:t>أنواع الربح</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marL="228600" algn="just" rtl="1">
              <a:lnSpc>
                <a:spcPct val="115000"/>
              </a:lnSpc>
              <a:spcAft>
                <a:spcPts val="1000"/>
              </a:spcAft>
            </a:pPr>
            <a:r>
              <a:rPr lang="ar-IQ" sz="7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ينبغي التمييز بين الربح  الاقتصادي (</a:t>
            </a:r>
            <a:r>
              <a:rPr lang="en-US" sz="7200" b="1"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Economic Profit</a:t>
            </a:r>
            <a:r>
              <a:rPr lang="ar-IQ" sz="7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والربح المحاسبي (</a:t>
            </a:r>
            <a:r>
              <a:rPr lang="en-US" sz="7200" b="1" dirty="0">
                <a:solidFill>
                  <a:schemeClr val="bg1"/>
                </a:solidFill>
                <a:effectLst/>
                <a:latin typeface="Simplified Arabic" panose="02020603050405020304" pitchFamily="18" charset="-78"/>
                <a:ea typeface="Calibri" panose="020F0502020204030204" pitchFamily="34" charset="0"/>
                <a:cs typeface="Arial" panose="020B0604020202020204" pitchFamily="34" charset="0"/>
              </a:rPr>
              <a:t>Accounting Profit</a:t>
            </a:r>
            <a:r>
              <a:rPr lang="ar-IQ" sz="7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 فالأخير  هو الفرق بين الايراد الكلي والانفاق الكلي (التكاليف الظاهرة) خلال مدة  معينة ، ويضم الإنفاق جميع المدفوعات الفعلية  أو المدفوعات النقدية  المسجلة في الدفاتر المحاسبية كالأجور والمواد الأولية والاندثار.</a:t>
            </a:r>
            <a:endParaRPr lang="en-US" sz="56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457200" algn="just" rtl="1">
              <a:lnSpc>
                <a:spcPct val="115000"/>
              </a:lnSpc>
            </a:pPr>
            <a:r>
              <a:rPr lang="ar-IQ" sz="7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وهنا يكمن الفرق بين الربحين ، فالتكاليف بالمنظور الاقتصادي لا تقتصر  على التكاليف الظاهرة وانما  تتضمن التكاليف الضمنية  التي تتكون من عوامل  الإنتاج التي يمتلكها صاحب المشروع ، كاستخدامه لخدمته الشخصية  في إدارة  مشروعه او استخدامه لأرضه او راس ماله الخاص، وهو ما يعني ان التكاليف من وجهة نظر الاقتصادي هبي اكبر من التكاليف من وجهة نظر المحاسب.</a:t>
            </a:r>
            <a:endParaRPr lang="en-US" sz="56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457200" algn="just" rtl="1">
              <a:lnSpc>
                <a:spcPct val="115000"/>
              </a:lnSpc>
              <a:spcAft>
                <a:spcPts val="1000"/>
              </a:spcAft>
            </a:pPr>
            <a:r>
              <a:rPr lang="ar-IQ" sz="7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لذا فان الربح الاقتصادي  من وجهة النظر الاقتصادية  هو الفرق بين الإيرادات  الكلية  والتكاليف الاقتصادية ( الظاهرة والضمنية)، وبذا يكون الربح  الاقتصادي اقل من الربح المحاسبي مادامت التكاليف الاقتصادية اكثر من  التكاليف المحاسبية.</a:t>
            </a:r>
          </a:p>
          <a:p>
            <a:pPr marL="457200" algn="just" rtl="1">
              <a:lnSpc>
                <a:spcPct val="115000"/>
              </a:lnSpc>
              <a:spcAft>
                <a:spcPts val="1000"/>
              </a:spcAft>
            </a:pPr>
            <a:endParaRPr lang="en-US" sz="56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228600" algn="just">
              <a:lnSpc>
                <a:spcPct val="115000"/>
              </a:lnSpc>
              <a:spcAft>
                <a:spcPts val="1000"/>
              </a:spcAft>
            </a:pPr>
            <a:r>
              <a:rPr lang="ar-IQ" sz="7200"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الإنفاق جميع المدفوعات الفعلية  أو المدفوعات النقدية  المسجلة في الدفاتر المحاسبية كالأجور والمواد الأولية والاندثار.</a:t>
            </a:r>
            <a:endParaRPr lang="en-US" sz="56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457200" algn="just">
              <a:lnSpc>
                <a:spcPct val="115000"/>
              </a:lnSpc>
            </a:pPr>
            <a:r>
              <a:rPr lang="ar-IQ" sz="7200"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وهنا يكمن الفرق بين الربحين ، فالتكاليف بالمنظور الاقتصادي لا تقتصر  على التكاليف الظاهرة وانما  تتضمن التكاليف الضمنية  التي تتكون من عوامل  الإنتاج التي يمتلكها صاحب المشروع ، كاستخدامه لخدمته الشخصية  في إدارة  مشروعه او استخدامه لأرضه او راس ماله الخاص، وهو ما يعني ان التكاليف من وجهة نظر الاقتصادي هبي اكبر من التكاليف من وجهة نظر المحاسب.</a:t>
            </a:r>
            <a:endParaRPr lang="en-US" sz="56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457200" algn="just">
              <a:lnSpc>
                <a:spcPct val="115000"/>
              </a:lnSpc>
              <a:spcAft>
                <a:spcPts val="1000"/>
              </a:spcAft>
            </a:pPr>
            <a:r>
              <a:rPr lang="ar-IQ" sz="7200"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لذا فان الربح الاقتصادي  من وجهة النظر الاقتصادية  هو الفرق بين الإيرادات  الكلية  والتكاليف الاقتصادية ( الظاهرة والضمنية)، وبذا يكون الربح  الاقتصادي اقل من الربح المحاسبي مادامت التكاليف الاقتصادية اكثر من  التكاليف المحاسبية.</a:t>
            </a:r>
            <a:endParaRPr lang="en-US" sz="56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r"/>
            <a:endParaRPr lang="ar-IQ" sz="5400" dirty="0"/>
          </a:p>
        </p:txBody>
      </p:sp>
    </p:spTree>
    <p:extLst>
      <p:ext uri="{BB962C8B-B14F-4D97-AF65-F5344CB8AC3E}">
        <p14:creationId xmlns:p14="http://schemas.microsoft.com/office/powerpoint/2010/main" val="41905048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DA3DA1-C842-E374-DB6F-0ABD69E1F5CC}"/>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AF395210-D626-6B13-DD67-79A8CD41D3E6}"/>
              </a:ext>
            </a:extLst>
          </p:cNvPr>
          <p:cNvSpPr>
            <a:spLocks noGrp="1"/>
          </p:cNvSpPr>
          <p:nvPr>
            <p:ph type="subTitle" idx="1"/>
          </p:nvPr>
        </p:nvSpPr>
        <p:spPr>
          <a:xfrm>
            <a:off x="684211" y="773729"/>
            <a:ext cx="10710619" cy="5256628"/>
          </a:xfrm>
        </p:spPr>
        <p:txBody>
          <a:bodyPr>
            <a:normAutofit/>
          </a:bodyPr>
          <a:lstStyle/>
          <a:p>
            <a:pPr algn="r"/>
            <a:endParaRPr lang="ar-IQ" sz="5400" dirty="0"/>
          </a:p>
        </p:txBody>
      </p:sp>
    </p:spTree>
    <p:extLst>
      <p:ext uri="{BB962C8B-B14F-4D97-AF65-F5344CB8AC3E}">
        <p14:creationId xmlns:p14="http://schemas.microsoft.com/office/powerpoint/2010/main" val="3213664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4BD194-E6C9-CBF8-3FC6-2D6CF39BE4D3}"/>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3B583E9B-1062-1B92-C77E-32759D41EBE1}"/>
              </a:ext>
            </a:extLst>
          </p:cNvPr>
          <p:cNvSpPr>
            <a:spLocks noGrp="1"/>
          </p:cNvSpPr>
          <p:nvPr>
            <p:ph type="subTitle" idx="1"/>
          </p:nvPr>
        </p:nvSpPr>
        <p:spPr>
          <a:xfrm>
            <a:off x="684211" y="773729"/>
            <a:ext cx="10710619" cy="5256628"/>
          </a:xfrm>
        </p:spPr>
        <p:txBody>
          <a:bodyPr>
            <a:normAutofit/>
          </a:bodyPr>
          <a:lstStyle/>
          <a:p>
            <a:pPr algn="r"/>
            <a:r>
              <a:rPr lang="ar-IQ" sz="5400" dirty="0"/>
              <a:t>	</a:t>
            </a:r>
            <a:r>
              <a:rPr lang="ar-IQ" sz="4400" b="1" dirty="0"/>
              <a:t>طبيعة المشكلة الاقتصادية:</a:t>
            </a:r>
          </a:p>
          <a:p>
            <a:pPr algn="r"/>
            <a:endParaRPr lang="ar-IQ" sz="5400" b="1" dirty="0"/>
          </a:p>
        </p:txBody>
      </p:sp>
      <p:pic>
        <p:nvPicPr>
          <p:cNvPr id="4" name="صورة 3">
            <a:extLst>
              <a:ext uri="{FF2B5EF4-FFF2-40B4-BE49-F238E27FC236}">
                <a16:creationId xmlns:a16="http://schemas.microsoft.com/office/drawing/2014/main" id="{D4AA4970-93CE-DB52-251A-4260D2A1060E}"/>
              </a:ext>
            </a:extLst>
          </p:cNvPr>
          <p:cNvPicPr>
            <a:picLocks noChangeAspect="1"/>
          </p:cNvPicPr>
          <p:nvPr/>
        </p:nvPicPr>
        <p:blipFill>
          <a:blip r:embed="rId2"/>
          <a:stretch>
            <a:fillRect/>
          </a:stretch>
        </p:blipFill>
        <p:spPr>
          <a:xfrm>
            <a:off x="3109722" y="1871003"/>
            <a:ext cx="8398068" cy="2131783"/>
          </a:xfrm>
          <a:prstGeom prst="rect">
            <a:avLst/>
          </a:prstGeom>
        </p:spPr>
      </p:pic>
      <p:sp>
        <p:nvSpPr>
          <p:cNvPr id="6" name="مربع نص 5">
            <a:extLst>
              <a:ext uri="{FF2B5EF4-FFF2-40B4-BE49-F238E27FC236}">
                <a16:creationId xmlns:a16="http://schemas.microsoft.com/office/drawing/2014/main" id="{87F4EC5B-CCE6-E8C3-ABC6-7D7DA93C69DB}"/>
              </a:ext>
            </a:extLst>
          </p:cNvPr>
          <p:cNvSpPr txBox="1"/>
          <p:nvPr/>
        </p:nvSpPr>
        <p:spPr>
          <a:xfrm>
            <a:off x="3052688" y="2548319"/>
            <a:ext cx="8651631" cy="2862322"/>
          </a:xfrm>
          <a:prstGeom prst="rect">
            <a:avLst/>
          </a:prstGeom>
          <a:noFill/>
        </p:spPr>
        <p:txBody>
          <a:bodyPr wrap="square">
            <a:spAutoFit/>
          </a:bodyPr>
          <a:lstStyle/>
          <a:p>
            <a:endParaRPr lang="ar-IQ" dirty="0"/>
          </a:p>
          <a:p>
            <a:endParaRPr lang="ar-IQ" dirty="0"/>
          </a:p>
          <a:p>
            <a:endParaRPr lang="ar-IQ" dirty="0"/>
          </a:p>
          <a:p>
            <a:endParaRPr lang="ar-IQ" dirty="0"/>
          </a:p>
          <a:p>
            <a:pPr algn="just" rtl="1"/>
            <a:endParaRPr lang="ar-IQ" b="1" dirty="0">
              <a:solidFill>
                <a:schemeClr val="bg1"/>
              </a:solidFill>
            </a:endParaRPr>
          </a:p>
          <a:p>
            <a:pPr algn="just" rtl="1"/>
            <a:r>
              <a:rPr lang="ar-IQ" b="1" dirty="0">
                <a:solidFill>
                  <a:schemeClr val="bg1"/>
                </a:solidFill>
              </a:rPr>
              <a:t>أولا: تعدد الحاجات البشرية: تعرف الحاجة، بأنها رغبة يشعر بها الانسان، ويترتب على عدم إشباعها إحساس بالألم أو الحرمان. ومن أمثلة ذلك الحاجة إلى الطعام، حيث يترتب على عدم تناول الفرد للطعام إحساس بألم الجوع. وكذلك الحاجة إلى الماء، حيث يترتب على عدم تناول كوب الماء إحساس بألم العطش... وهكذا. والحاجة الإنسانية لها خصائص معينة أهمها:</a:t>
            </a:r>
          </a:p>
        </p:txBody>
      </p:sp>
    </p:spTree>
    <p:extLst>
      <p:ext uri="{BB962C8B-B14F-4D97-AF65-F5344CB8AC3E}">
        <p14:creationId xmlns:p14="http://schemas.microsoft.com/office/powerpoint/2010/main" val="3608898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96B89A-1921-5772-A86F-A9493BE95DA2}"/>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94DA3754-E8A5-1266-1E20-C1481FE1071B}"/>
              </a:ext>
            </a:extLst>
          </p:cNvPr>
          <p:cNvSpPr>
            <a:spLocks noGrp="1"/>
          </p:cNvSpPr>
          <p:nvPr>
            <p:ph type="subTitle" idx="1"/>
          </p:nvPr>
        </p:nvSpPr>
        <p:spPr>
          <a:xfrm>
            <a:off x="684211" y="773729"/>
            <a:ext cx="10710619" cy="5256628"/>
          </a:xfrm>
        </p:spPr>
        <p:txBody>
          <a:bodyPr>
            <a:normAutofit fontScale="55000" lnSpcReduction="20000"/>
          </a:bodyPr>
          <a:lstStyle/>
          <a:p>
            <a:pPr algn="justLow" rtl="1">
              <a:lnSpc>
                <a:spcPct val="115000"/>
              </a:lnSpc>
              <a:spcAft>
                <a:spcPts val="1000"/>
              </a:spcAft>
            </a:pPr>
            <a:r>
              <a:rPr lang="en-US" sz="5400" b="1" dirty="0">
                <a:effectLst/>
                <a:latin typeface="Simplified Arabic" panose="02020603050405020304" pitchFamily="18" charset="-78"/>
                <a:ea typeface="Times New Roman" panose="02020603050405020304" pitchFamily="18" charset="0"/>
                <a:cs typeface="PT Bold Dusky" panose="02010400000000000000" pitchFamily="2" charset="-78"/>
              </a:rPr>
              <a:t> .1 </a:t>
            </a:r>
            <a:r>
              <a:rPr lang="ar-SA" sz="5400" b="1" dirty="0">
                <a:effectLst/>
                <a:latin typeface="Simplified Arabic" panose="02020603050405020304" pitchFamily="18" charset="-78"/>
                <a:ea typeface="Times New Roman" panose="02020603050405020304" pitchFamily="18" charset="0"/>
                <a:cs typeface="PT Bold Dusky" panose="02010400000000000000" pitchFamily="2" charset="-78"/>
              </a:rPr>
              <a:t>الحاجة غير قابلة للقياس الكمي ولكنها قابلة للمقارنة</a:t>
            </a:r>
            <a:r>
              <a:rPr lang="en-US" sz="5400" b="1" dirty="0">
                <a:effectLst/>
                <a:latin typeface="Simplified Arabic" panose="02020603050405020304" pitchFamily="18" charset="-78"/>
                <a:ea typeface="Times New Roman" panose="02020603050405020304" pitchFamily="18" charset="0"/>
                <a:cs typeface="PT Bold Dusky" panose="02010400000000000000" pitchFamily="2" charset="-78"/>
              </a:rPr>
              <a:t>:</a:t>
            </a:r>
            <a:r>
              <a:rPr lang="en-US" sz="5400" b="1" dirty="0">
                <a:effectLst/>
                <a:latin typeface="Simplified Arabic" panose="02020603050405020304" pitchFamily="18" charset="-78"/>
                <a:ea typeface="Times New Roman" panose="02020603050405020304" pitchFamily="18" charset="0"/>
                <a:cs typeface="Arial" panose="020B0604020202020204" pitchFamily="34" charset="0"/>
              </a:rPr>
              <a:t> </a:t>
            </a:r>
            <a:r>
              <a:rPr lang="ar-SA" sz="5400" b="1" dirty="0">
                <a:effectLst/>
                <a:latin typeface="Calibri" panose="020F0502020204030204" pitchFamily="34" charset="0"/>
                <a:ea typeface="Times New Roman" panose="02020603050405020304" pitchFamily="18" charset="0"/>
                <a:cs typeface="Simplified Arabic" panose="02020603050405020304" pitchFamily="18" charset="-78"/>
              </a:rPr>
              <a:t> حيث إننا لا نستطيع قياس الحاجة بوحدات قياس دقيقة كما هو الحال في ظواهر أخرى كالطول أو الوزن. فالطول يقاس مثلا بالمتر أو السنتمتر، والوزن يقاس مثلا بالطن او الكيلوغرام ...</a:t>
            </a:r>
            <a:r>
              <a:rPr lang="ar-SA" sz="5400" b="1" dirty="0" err="1">
                <a:effectLst/>
                <a:latin typeface="Calibri" panose="020F0502020204030204" pitchFamily="34" charset="0"/>
                <a:ea typeface="Times New Roman" panose="02020603050405020304" pitchFamily="18" charset="0"/>
                <a:cs typeface="Simplified Arabic" panose="02020603050405020304" pitchFamily="18" charset="-78"/>
              </a:rPr>
              <a:t>ألخ</a:t>
            </a:r>
            <a:r>
              <a:rPr lang="ar-SA" sz="5400" b="1" dirty="0">
                <a:effectLst/>
                <a:latin typeface="Calibri" panose="020F0502020204030204" pitchFamily="34" charset="0"/>
                <a:ea typeface="Times New Roman" panose="02020603050405020304" pitchFamily="18" charset="0"/>
                <a:cs typeface="Simplified Arabic" panose="02020603050405020304" pitchFamily="18" charset="-78"/>
              </a:rPr>
              <a:t>. أما الحاجة فلا توجد وحدة قياس يمكن استخدامها في قياس مدى شدة الحاجة. ومع ذلك، فان الفرد يمكنه ان يقارن بين حاجاته المتنوعة وان يرتبها حسب أهميتها أو حسب شدة إلحاحها، كأن يقول مثلا ان الحاجة إلى الطعام اشد إلحاحا من الحاجة إلى الترف...وهكذا</a:t>
            </a:r>
            <a:r>
              <a:rPr lang="en-US" sz="5400" b="1" dirty="0">
                <a:effectLst/>
                <a:latin typeface="Simplified Arabic" panose="02020603050405020304" pitchFamily="18" charset="-78"/>
                <a:ea typeface="Times New Roman" panose="02020603050405020304" pitchFamily="18" charset="0"/>
                <a:cs typeface="Arial" panose="020B0604020202020204" pitchFamily="34" charset="0"/>
              </a:rPr>
              <a:t>.</a:t>
            </a:r>
          </a:p>
          <a:p>
            <a:pPr algn="justLow" rtl="1">
              <a:lnSpc>
                <a:spcPct val="115000"/>
              </a:lnSpc>
              <a:spcAft>
                <a:spcPts val="1000"/>
              </a:spcAft>
            </a:pPr>
            <a:r>
              <a:rPr lang="en-US" sz="4400" b="1" dirty="0">
                <a:effectLst/>
                <a:latin typeface="Simplified Arabic" panose="02020603050405020304" pitchFamily="18" charset="-78"/>
                <a:ea typeface="Times New Roman" panose="02020603050405020304" pitchFamily="18" charset="0"/>
                <a:cs typeface="PT Bold Dusky" panose="02010400000000000000" pitchFamily="2" charset="-78"/>
              </a:rPr>
              <a:t>2 </a:t>
            </a:r>
            <a:r>
              <a:rPr lang="ar-SA" sz="4400" b="1" dirty="0">
                <a:effectLst/>
                <a:latin typeface="Simplified Arabic" panose="02020603050405020304" pitchFamily="18" charset="-78"/>
                <a:ea typeface="Times New Roman" panose="02020603050405020304" pitchFamily="18" charset="0"/>
                <a:cs typeface="PT Bold Dusky" panose="02010400000000000000" pitchFamily="2" charset="-78"/>
              </a:rPr>
              <a:t>. الحاجة مسألة نسبية</a:t>
            </a:r>
            <a:r>
              <a:rPr lang="en-US" sz="4400" b="1" dirty="0">
                <a:effectLst/>
                <a:latin typeface="Simplified Arabic" panose="02020603050405020304" pitchFamily="18" charset="-78"/>
                <a:ea typeface="Times New Roman" panose="02020603050405020304" pitchFamily="18" charset="0"/>
                <a:cs typeface="Arial" panose="020B0604020202020204" pitchFamily="34" charset="0"/>
              </a:rPr>
              <a:t>:  </a:t>
            </a:r>
            <a:r>
              <a:rPr lang="ar-SA" sz="4400" b="1" dirty="0">
                <a:effectLst/>
                <a:latin typeface="Simplified Arabic" panose="02020603050405020304" pitchFamily="18" charset="-78"/>
                <a:ea typeface="Times New Roman" panose="02020603050405020304" pitchFamily="18" charset="0"/>
                <a:cs typeface="Arial" panose="020B0604020202020204" pitchFamily="34" charset="0"/>
              </a:rPr>
              <a:t>حيث نلاحظ ان درجة شدة الحاجة تختلف من فرد إلى آخر وتختلف بالنسبة لنفس الشخص من فترة زمنية لأخرى ومن مكان لآخر. فالأفراد يختلفون فيما بينهم من حيث ترتبهم للحاجات</a:t>
            </a:r>
            <a:r>
              <a:rPr lang="en-US" sz="4400" b="1" dirty="0">
                <a:effectLst/>
                <a:latin typeface="Simplified Arabic" panose="02020603050405020304" pitchFamily="18" charset="-78"/>
                <a:ea typeface="Times New Roman" panose="02020603050405020304" pitchFamily="18" charset="0"/>
                <a:cs typeface="Arial" panose="020B0604020202020204" pitchFamily="34" charset="0"/>
              </a:rPr>
              <a:t>. </a:t>
            </a:r>
            <a:r>
              <a:rPr lang="ar-SA" sz="4400" b="1" dirty="0">
                <a:effectLst/>
                <a:latin typeface="Calibri" panose="020F0502020204030204" pitchFamily="34" charset="0"/>
                <a:ea typeface="Times New Roman" panose="02020603050405020304" pitchFamily="18" charset="0"/>
                <a:cs typeface="Simplified Arabic" panose="02020603050405020304" pitchFamily="18" charset="-78"/>
              </a:rPr>
              <a:t>فالحاجة إلى الطعام تحتل أهمية قصوى بالنسبة للفقراء، بينما تحتل هذه الحاجة أهمية ثانوية بالنسبة للأغنياء. وكذلك تختلف درجة شدة الحاجة من مكان لآخر. فحاجة الفرد إلى كوب ماء في مكان بعيد في الصحراء اشد من حاجته إلى نفس كوب الماء إذا كان هذا الفرد يجلس بجوار النهر</a:t>
            </a:r>
            <a:r>
              <a:rPr lang="en-US" sz="4400" b="1" dirty="0">
                <a:effectLst/>
                <a:latin typeface="Simplified Arabic" panose="02020603050405020304" pitchFamily="18" charset="-78"/>
                <a:ea typeface="Times New Roman" panose="02020603050405020304" pitchFamily="18" charset="0"/>
                <a:cs typeface="Arial" panose="020B0604020202020204" pitchFamily="34" charset="0"/>
              </a:rPr>
              <a:t>.</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1000"/>
              </a:spcAft>
            </a:pP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algn="r"/>
            <a:endParaRPr lang="ar-IQ" sz="5400" dirty="0"/>
          </a:p>
        </p:txBody>
      </p:sp>
    </p:spTree>
    <p:extLst>
      <p:ext uri="{BB962C8B-B14F-4D97-AF65-F5344CB8AC3E}">
        <p14:creationId xmlns:p14="http://schemas.microsoft.com/office/powerpoint/2010/main" val="998946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E328BC-BCA2-2052-693F-762FA2B3F46A}"/>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52C680BC-CFB8-F584-14B3-B205851E507C}"/>
              </a:ext>
            </a:extLst>
          </p:cNvPr>
          <p:cNvSpPr>
            <a:spLocks noGrp="1"/>
          </p:cNvSpPr>
          <p:nvPr>
            <p:ph type="subTitle" idx="1"/>
          </p:nvPr>
        </p:nvSpPr>
        <p:spPr>
          <a:xfrm>
            <a:off x="684211" y="773729"/>
            <a:ext cx="10710619" cy="5256628"/>
          </a:xfrm>
        </p:spPr>
        <p:txBody>
          <a:bodyPr>
            <a:normAutofit fontScale="92500" lnSpcReduction="10000"/>
          </a:bodyPr>
          <a:lstStyle/>
          <a:p>
            <a:pPr algn="justLow" rtl="1">
              <a:lnSpc>
                <a:spcPct val="115000"/>
              </a:lnSpc>
              <a:spcAft>
                <a:spcPts val="1000"/>
              </a:spcAft>
            </a:pPr>
            <a:r>
              <a:rPr lang="en-US" sz="3600" b="1" dirty="0">
                <a:effectLst/>
                <a:latin typeface="Simplified Arabic" panose="02020603050405020304" pitchFamily="18" charset="-78"/>
                <a:ea typeface="Times New Roman" panose="02020603050405020304" pitchFamily="18" charset="0"/>
                <a:cs typeface="Arial" panose="020B0604020202020204" pitchFamily="34" charset="0"/>
              </a:rPr>
              <a:t> </a:t>
            </a:r>
            <a:r>
              <a:rPr lang="en-US" sz="3600" b="1" dirty="0">
                <a:effectLst/>
                <a:latin typeface="Simplified Arabic" panose="02020603050405020304" pitchFamily="18" charset="-78"/>
                <a:ea typeface="Times New Roman" panose="02020603050405020304" pitchFamily="18" charset="0"/>
                <a:cs typeface="PT Bold Dusky" panose="02010400000000000000" pitchFamily="2" charset="-78"/>
              </a:rPr>
              <a:t>.3 </a:t>
            </a:r>
            <a:r>
              <a:rPr lang="ar-SA" sz="3600" b="1" dirty="0">
                <a:solidFill>
                  <a:schemeClr val="bg1"/>
                </a:solidFill>
                <a:effectLst/>
                <a:latin typeface="Simplified Arabic" panose="02020603050405020304" pitchFamily="18" charset="-78"/>
                <a:ea typeface="Times New Roman" panose="02020603050405020304" pitchFamily="18" charset="0"/>
                <a:cs typeface="PT Bold Dusky" panose="02010400000000000000" pitchFamily="2" charset="-78"/>
              </a:rPr>
              <a:t>بعض الحاجات تتصف بالدورية والتجدد: </a:t>
            </a:r>
            <a:r>
              <a:rPr lang="ar-SA" sz="36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حيث هناك بعض الحاجات يتكرر إحساس الفرد بها اكثر من مرة. بمعنى انها بعد ان يشبع الفرد حاجته بالوسيلة المناسبة، تعاود هذه الحاجة نفسها بالظهور مـرة أخرى، كالحاجة إلى الطعام أو الحاجة إلى الملبس... الخ</a:t>
            </a:r>
            <a:r>
              <a:rPr lang="en-US" sz="3600" b="1" dirty="0">
                <a:solidFill>
                  <a:schemeClr val="bg1"/>
                </a:solidFill>
                <a:effectLst/>
                <a:latin typeface="Simplified Arabic" panose="02020603050405020304" pitchFamily="18" charset="-78"/>
                <a:ea typeface="Times New Roman" panose="02020603050405020304" pitchFamily="18" charset="0"/>
                <a:cs typeface="Arial" panose="020B0604020202020204" pitchFamily="34" charset="0"/>
              </a:rPr>
              <a:t>.</a:t>
            </a:r>
            <a:endParaRPr lang="ar-IQ" sz="3600" b="1" dirty="0">
              <a:solidFill>
                <a:schemeClr val="bg1"/>
              </a:solidFill>
              <a:effectLst/>
              <a:latin typeface="Simplified Arabic" panose="02020603050405020304" pitchFamily="18" charset="-78"/>
              <a:ea typeface="Times New Roman" panose="02020603050405020304" pitchFamily="18" charset="0"/>
              <a:cs typeface="Arial" panose="020B0604020202020204" pitchFamily="34" charset="0"/>
            </a:endParaRPr>
          </a:p>
          <a:p>
            <a:pPr algn="justLow" rtl="1">
              <a:lnSpc>
                <a:spcPct val="115000"/>
              </a:lnSpc>
              <a:spcAft>
                <a:spcPts val="1000"/>
              </a:spcAft>
            </a:pPr>
            <a:r>
              <a:rPr lang="en-US" sz="2800" b="1" dirty="0">
                <a:solidFill>
                  <a:schemeClr val="bg1"/>
                </a:solidFill>
                <a:effectLst/>
                <a:latin typeface="Simplified Arabic" panose="02020603050405020304" pitchFamily="18" charset="-78"/>
                <a:ea typeface="Times New Roman" panose="02020603050405020304" pitchFamily="18" charset="0"/>
                <a:cs typeface="PT Bold Dusky" panose="02010400000000000000" pitchFamily="2" charset="-78"/>
              </a:rPr>
              <a:t>4 </a:t>
            </a:r>
            <a:r>
              <a:rPr lang="ar-SA" sz="2800" b="1" dirty="0">
                <a:solidFill>
                  <a:schemeClr val="bg1"/>
                </a:solidFill>
                <a:effectLst/>
                <a:latin typeface="Simplified Arabic" panose="02020603050405020304" pitchFamily="18" charset="-78"/>
                <a:ea typeface="Times New Roman" panose="02020603050405020304" pitchFamily="18" charset="0"/>
                <a:cs typeface="PT Bold Dusky" panose="02010400000000000000" pitchFamily="2" charset="-78"/>
              </a:rPr>
              <a:t>. الحاجات الإنسانية تتصف بالتنوع والتزايد</a:t>
            </a:r>
            <a:r>
              <a:rPr lang="en-US" sz="2800" b="1" dirty="0">
                <a:solidFill>
                  <a:schemeClr val="bg1"/>
                </a:solidFill>
                <a:effectLst/>
                <a:latin typeface="Simplified Arabic" panose="02020603050405020304" pitchFamily="18" charset="-78"/>
                <a:ea typeface="Times New Roman" panose="02020603050405020304" pitchFamily="18" charset="0"/>
                <a:cs typeface="PT Bold Dusky" panose="02010400000000000000" pitchFamily="2" charset="-78"/>
              </a:rPr>
              <a:t>:</a:t>
            </a:r>
            <a:r>
              <a:rPr lang="en-US" sz="2800" b="1" dirty="0">
                <a:solidFill>
                  <a:schemeClr val="bg1"/>
                </a:solidFill>
                <a:effectLst/>
                <a:latin typeface="PT Bold Dusky" panose="02010400000000000000" pitchFamily="2" charset="-78"/>
                <a:ea typeface="Times New Roman" panose="02020603050405020304" pitchFamily="18" charset="0"/>
                <a:cs typeface="Arial" panose="020B0604020202020204" pitchFamily="34" charset="0"/>
              </a:rPr>
              <a:t> </a:t>
            </a:r>
            <a:r>
              <a:rPr lang="ar-SA" sz="28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فالإنسان لا يشعر بحاجة واحدة ولكنه يشعر بالعديد من الحاجات، مثل الحاجة إلى الطعام أو الشراب أو الراحة أو الاستماع إلى قطعة موسيقية أو مشاهدة مباراة كرة القدم...الخ. بالإضافة إلى هذا التنوع الكبير للحاجات الإنسانية، فأنها تتصف بالتزايد. فمع مرور الوقت ومع التطور التكنولوجي تتزايد الحاجات البشرة بحيث لا يكاد الفرد يشبع مجموعة من الحاجات التي كان يتطلع إليها حتى يجد نفسه وقد ظهرت له مجموعة جديدة من الحاجات لم تكن موجودة من قبل</a:t>
            </a:r>
            <a:r>
              <a:rPr lang="en-US" sz="2800" b="1" dirty="0">
                <a:solidFill>
                  <a:schemeClr val="bg1"/>
                </a:solidFill>
                <a:effectLst/>
                <a:latin typeface="Simplified Arabic" panose="02020603050405020304" pitchFamily="18" charset="-78"/>
                <a:ea typeface="Times New Roman" panose="02020603050405020304" pitchFamily="18" charset="0"/>
                <a:cs typeface="Arial" panose="020B0604020202020204" pitchFamily="34" charset="0"/>
              </a:rPr>
              <a:t>. </a:t>
            </a:r>
            <a:r>
              <a:rPr lang="ar-SA" sz="28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ويمكن إرجاع تزايد الحاجات الإنسانية إلى عدة أسباب أهمها:</a:t>
            </a:r>
            <a:endParaRPr lang="en-US"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1000"/>
              </a:spcAft>
            </a:pP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algn="r"/>
            <a:endParaRPr lang="ar-IQ" sz="5400" dirty="0"/>
          </a:p>
        </p:txBody>
      </p:sp>
    </p:spTree>
    <p:extLst>
      <p:ext uri="{BB962C8B-B14F-4D97-AF65-F5344CB8AC3E}">
        <p14:creationId xmlns:p14="http://schemas.microsoft.com/office/powerpoint/2010/main" val="3837099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0D0C2F-0217-9BC1-77B7-D3C9AA309DCB}"/>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B1F9D460-1C19-E051-706F-9BBA2489B22C}"/>
              </a:ext>
            </a:extLst>
          </p:cNvPr>
          <p:cNvSpPr>
            <a:spLocks noGrp="1"/>
          </p:cNvSpPr>
          <p:nvPr>
            <p:ph type="subTitle" idx="1"/>
          </p:nvPr>
        </p:nvSpPr>
        <p:spPr>
          <a:xfrm>
            <a:off x="684211" y="773729"/>
            <a:ext cx="10710619" cy="5256628"/>
          </a:xfrm>
        </p:spPr>
        <p:txBody>
          <a:bodyPr>
            <a:normAutofit fontScale="47500" lnSpcReduction="20000"/>
          </a:bodyPr>
          <a:lstStyle/>
          <a:p>
            <a:pPr marL="342900" lvl="0" indent="-342900" algn="justLow" rtl="1">
              <a:lnSpc>
                <a:spcPct val="115000"/>
              </a:lnSpc>
              <a:buFont typeface="+mj-cs"/>
              <a:buAutoNum type="arabic1Minus"/>
            </a:pPr>
            <a:r>
              <a:rPr lang="ar-SA" sz="5400" b="1" dirty="0">
                <a:solidFill>
                  <a:schemeClr val="bg1"/>
                </a:solidFill>
                <a:effectLst/>
                <a:latin typeface="Simplified Arabic" panose="02020603050405020304" pitchFamily="18" charset="-78"/>
                <a:ea typeface="Times New Roman" panose="02020603050405020304" pitchFamily="18" charset="0"/>
                <a:cs typeface="PT Bold Dusky" panose="02010400000000000000" pitchFamily="2" charset="-78"/>
              </a:rPr>
              <a:t>زيادة عدد السكان في كل دولة وفي العالم ككل:</a:t>
            </a:r>
            <a:r>
              <a:rPr lang="ar-SA" sz="54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 فكل إنسان جديد يضاف إلى العالم يؤدي إلى إضافة حاجاته إلى حاجات الأفراد الموجودين قبله. وهكذا كلما كان معدل نمو السكان مرتفعا كلما أدى ذلك إلى سرعة تزايد الحاجات</a:t>
            </a:r>
            <a:r>
              <a:rPr lang="en-US" sz="5400" b="1" dirty="0">
                <a:solidFill>
                  <a:schemeClr val="bg1"/>
                </a:solidFill>
                <a:effectLst/>
                <a:latin typeface="Simplified Arabic" panose="02020603050405020304" pitchFamily="18" charset="-78"/>
                <a:ea typeface="Times New Roman" panose="02020603050405020304" pitchFamily="18" charset="0"/>
                <a:cs typeface="PT Bold Dusky" panose="02010400000000000000" pitchFamily="2" charset="-78"/>
              </a:rPr>
              <a:t>.</a:t>
            </a:r>
            <a:endParaRPr lang="en-US" sz="44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marL="342900" lvl="0" indent="-342900" algn="justLow" rtl="1">
              <a:lnSpc>
                <a:spcPct val="115000"/>
              </a:lnSpc>
              <a:buFont typeface="+mj-cs"/>
              <a:buAutoNum type="arabic1Minus"/>
            </a:pPr>
            <a:r>
              <a:rPr lang="ar-SA" sz="5400" b="1" dirty="0">
                <a:solidFill>
                  <a:schemeClr val="bg1"/>
                </a:solidFill>
                <a:effectLst/>
                <a:latin typeface="Simplified Arabic" panose="02020603050405020304" pitchFamily="18" charset="-78"/>
                <a:ea typeface="Times New Roman" panose="02020603050405020304" pitchFamily="18" charset="0"/>
                <a:cs typeface="PT Bold Dusky" panose="02010400000000000000" pitchFamily="2" charset="-78"/>
              </a:rPr>
              <a:t>التقدم التكنولوجي والحضاري:</a:t>
            </a:r>
            <a:r>
              <a:rPr lang="ar-SA" sz="54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 حيث يؤدي التقدم التكنولوجي والحضاري إلى ابتكار وإيجاد سلع وخدمات جديدة، الأمر الذي يؤدي إلى نشأة الحاجة إلى تلك السلع والخدمات</a:t>
            </a:r>
            <a:r>
              <a:rPr lang="en-US" sz="5400" b="1" dirty="0">
                <a:solidFill>
                  <a:schemeClr val="bg1"/>
                </a:solidFill>
                <a:effectLst/>
                <a:latin typeface="Simplified Arabic" panose="02020603050405020304" pitchFamily="18" charset="-78"/>
                <a:ea typeface="Times New Roman" panose="02020603050405020304" pitchFamily="18" charset="0"/>
                <a:cs typeface="PT Bold Dusky" panose="02010400000000000000" pitchFamily="2" charset="-78"/>
              </a:rPr>
              <a:t>. </a:t>
            </a:r>
            <a:endParaRPr lang="en-US" sz="44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marL="342900" lvl="0" indent="-342900" algn="justLow" rtl="1">
              <a:lnSpc>
                <a:spcPct val="115000"/>
              </a:lnSpc>
              <a:spcAft>
                <a:spcPts val="1000"/>
              </a:spcAft>
              <a:buFont typeface="+mj-cs"/>
              <a:buAutoNum type="arabic1Minus"/>
            </a:pPr>
            <a:r>
              <a:rPr lang="en-US" sz="5400" b="1" dirty="0">
                <a:solidFill>
                  <a:schemeClr val="bg1"/>
                </a:solidFill>
                <a:effectLst/>
                <a:latin typeface="Simplified Arabic" panose="02020603050405020304" pitchFamily="18" charset="-78"/>
                <a:ea typeface="Times New Roman" panose="02020603050405020304" pitchFamily="18" charset="0"/>
                <a:cs typeface="PT Bold Dusky" panose="02010400000000000000" pitchFamily="2" charset="-78"/>
              </a:rPr>
              <a:t> </a:t>
            </a:r>
            <a:r>
              <a:rPr lang="ar-SA" sz="5400" b="1" dirty="0">
                <a:solidFill>
                  <a:schemeClr val="bg1"/>
                </a:solidFill>
                <a:effectLst/>
                <a:latin typeface="Simplified Arabic" panose="02020603050405020304" pitchFamily="18" charset="-78"/>
                <a:ea typeface="Times New Roman" panose="02020603050405020304" pitchFamily="18" charset="0"/>
                <a:cs typeface="PT Bold Dusky" panose="02010400000000000000" pitchFamily="2" charset="-78"/>
              </a:rPr>
              <a:t>تقدم وسائل الاتصال وفنون الدعاية والإعلان:</a:t>
            </a:r>
            <a:r>
              <a:rPr lang="ar-SA" sz="54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 حيث يؤدي ذلك إلى زيادة الحاجات من خلال تغذية الميل للمحاكاة والتقليد.</a:t>
            </a:r>
            <a:endParaRPr lang="en-US" sz="4400" dirty="0">
              <a:solidFill>
                <a:schemeClr val="bg1"/>
              </a:solidFill>
              <a:effectLst/>
              <a:latin typeface="Calibri" panose="020F0502020204030204" pitchFamily="34" charset="0"/>
              <a:ea typeface="Calibri" panose="020F0502020204030204" pitchFamily="34" charset="0"/>
              <a:cs typeface="PT Bold Dusky" panose="02010400000000000000" pitchFamily="2" charset="-78"/>
            </a:endParaRPr>
          </a:p>
          <a:p>
            <a:pPr algn="justLow" rtl="1">
              <a:lnSpc>
                <a:spcPct val="115000"/>
              </a:lnSpc>
              <a:spcAft>
                <a:spcPts val="1000"/>
              </a:spcAft>
            </a:pPr>
            <a:r>
              <a:rPr lang="ar-SA" sz="54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وحيث ان الحاجات البشرية متنوعة ومتزايدة مع الزمن، وحيث ان الموارد أو وسائل إشباع تلك الحاجات لا تتزايد بنفس الدرجة، فلابد من إجراء عملية مفاضلة أو موازنة بين الحاجات المتعددة لتحديد الحاجات الأولى (أي الجديرة) بالإشباع والحاجات التي يمكن تأجيل إشباعها. وعملية المفاضلة المذكورة تتم سواء على مستوى الفرد أو على مستوى المجتمع ككل وهذا ما يثير مسالة الاختيار بين وسائل الاشباع التي توفرها الموارد النادرة</a:t>
            </a:r>
            <a:endParaRPr lang="en-US" sz="44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a:endParaRPr lang="ar-IQ" sz="5400" dirty="0"/>
          </a:p>
        </p:txBody>
      </p:sp>
    </p:spTree>
    <p:extLst>
      <p:ext uri="{BB962C8B-B14F-4D97-AF65-F5344CB8AC3E}">
        <p14:creationId xmlns:p14="http://schemas.microsoft.com/office/powerpoint/2010/main" val="2746654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B316BF-63D3-6F48-DA31-18F98CF03C81}"/>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E2BEBE97-3997-9407-8BB7-E44EA8A5AB50}"/>
              </a:ext>
            </a:extLst>
          </p:cNvPr>
          <p:cNvSpPr>
            <a:spLocks noGrp="1"/>
          </p:cNvSpPr>
          <p:nvPr>
            <p:ph type="subTitle" idx="1"/>
          </p:nvPr>
        </p:nvSpPr>
        <p:spPr>
          <a:xfrm>
            <a:off x="684211" y="773729"/>
            <a:ext cx="10710619" cy="5256628"/>
          </a:xfrm>
        </p:spPr>
        <p:txBody>
          <a:bodyPr>
            <a:normAutofit fontScale="55000" lnSpcReduction="20000"/>
          </a:bodyPr>
          <a:lstStyle/>
          <a:p>
            <a:pPr algn="justLow" rtl="1">
              <a:lnSpc>
                <a:spcPct val="115000"/>
              </a:lnSpc>
              <a:spcAft>
                <a:spcPts val="1000"/>
              </a:spcAft>
            </a:pPr>
            <a:r>
              <a:rPr lang="en-US" sz="5400" b="1" dirty="0">
                <a:effectLst/>
                <a:highlight>
                  <a:srgbClr val="FFFF00"/>
                </a:highlight>
                <a:latin typeface="Simplified Arabic" panose="02020603050405020304" pitchFamily="18" charset="-78"/>
                <a:ea typeface="Times New Roman" panose="02020603050405020304" pitchFamily="18" charset="0"/>
                <a:cs typeface="Arial" panose="020B0604020202020204" pitchFamily="34" charset="0"/>
              </a:rPr>
              <a:t>. </a:t>
            </a:r>
            <a:r>
              <a:rPr lang="ar-SA" sz="5400" b="1" dirty="0">
                <a:solidFill>
                  <a:schemeClr val="bg1"/>
                </a:solidFill>
                <a:effectLst/>
                <a:highlight>
                  <a:srgbClr val="FFFF00"/>
                </a:highlight>
                <a:latin typeface="Calibri" panose="020F0502020204030204" pitchFamily="34" charset="0"/>
                <a:ea typeface="Times New Roman" panose="02020603050405020304" pitchFamily="18" charset="0"/>
                <a:cs typeface="Simplified Arabic" panose="02020603050405020304" pitchFamily="18" charset="-78"/>
              </a:rPr>
              <a:t>ثانيا: ندرة الموارد الاقتصادية (أو وسائل إشباع الحاجات):</a:t>
            </a:r>
            <a:r>
              <a:rPr lang="ar-SA" sz="54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  ان الحاجات، بما تتسم من تنوع وتجدد وتزايد، لا تكون سوى جانب واحد من جوانب المشكلة الاقتصادية، فالمشكلة لا تنشأ فقط نتيجة لوجود هذه الحاجات وإلحاحها على الافراد، ولكنها تنشأ لأن الموارد المتاحة عادة ما تكون نادرة وقاصرة عن إشباع كل هذه الحاجات. فالموارد هي الأشياء التي تستخدم بشكل مباشر أو غير مباشر في إشباع الحاجات الإنسانية. ولكي يكون المورد اقتصاديا أي حتى يمكن ان نطلق عليه هذه الصفة لا بد من توافر</a:t>
            </a:r>
          </a:p>
          <a:p>
            <a:pPr algn="justLow" rtl="1">
              <a:lnSpc>
                <a:spcPct val="115000"/>
              </a:lnSpc>
              <a:spcAft>
                <a:spcPts val="1000"/>
              </a:spcAft>
            </a:pPr>
            <a:r>
              <a:rPr lang="ar-SA" sz="5400" b="1" dirty="0">
                <a:effectLst/>
                <a:latin typeface="Calibri" panose="020F0502020204030204" pitchFamily="34" charset="0"/>
                <a:ea typeface="Times New Roman" panose="02020603050405020304" pitchFamily="18" charset="0"/>
                <a:cs typeface="Simplified Arabic" panose="02020603050405020304" pitchFamily="18" charset="-78"/>
              </a:rPr>
              <a:t> </a:t>
            </a:r>
            <a:r>
              <a:rPr lang="ar-SA" sz="5400" b="1" dirty="0">
                <a:solidFill>
                  <a:schemeClr val="bg1"/>
                </a:solidFill>
                <a:effectLst/>
                <a:highlight>
                  <a:srgbClr val="FFFF00"/>
                </a:highlight>
                <a:latin typeface="Calibri" panose="020F0502020204030204" pitchFamily="34" charset="0"/>
                <a:ea typeface="Times New Roman" panose="02020603050405020304" pitchFamily="18" charset="0"/>
                <a:cs typeface="Simplified Arabic" panose="02020603050405020304" pitchFamily="18" charset="-78"/>
              </a:rPr>
              <a:t>مجموعة من الخصائص هي </a:t>
            </a:r>
            <a:r>
              <a:rPr lang="en-US" sz="5400" b="1" dirty="0">
                <a:solidFill>
                  <a:schemeClr val="bg1"/>
                </a:solidFill>
                <a:effectLst/>
                <a:highlight>
                  <a:srgbClr val="FFFF00"/>
                </a:highlight>
                <a:latin typeface="Simplified Arabic" panose="02020603050405020304" pitchFamily="18" charset="-78"/>
                <a:ea typeface="Times New Roman" panose="02020603050405020304" pitchFamily="18" charset="0"/>
                <a:cs typeface="Arial" panose="020B0604020202020204" pitchFamily="34" charset="0"/>
              </a:rPr>
              <a:t>:</a:t>
            </a:r>
            <a:endParaRPr lang="ar-IQ" sz="5400" b="1" dirty="0">
              <a:solidFill>
                <a:schemeClr val="bg1"/>
              </a:solidFill>
              <a:effectLst/>
              <a:highlight>
                <a:srgbClr val="FFFF00"/>
              </a:highlight>
              <a:latin typeface="Simplified Arabic" panose="02020603050405020304" pitchFamily="18" charset="-78"/>
              <a:ea typeface="Times New Roman" panose="02020603050405020304" pitchFamily="18" charset="0"/>
              <a:cs typeface="Arial" panose="020B0604020202020204" pitchFamily="34" charset="0"/>
            </a:endParaRPr>
          </a:p>
          <a:p>
            <a:pPr marL="342900" lvl="0" indent="-342900" algn="justLow" rtl="1">
              <a:lnSpc>
                <a:spcPct val="115000"/>
              </a:lnSpc>
              <a:spcAft>
                <a:spcPts val="1000"/>
              </a:spcAft>
              <a:buFont typeface="Symbol" panose="05050102010706020507" pitchFamily="18" charset="2"/>
              <a:buChar char=""/>
            </a:pPr>
            <a:r>
              <a:rPr lang="ar-SA" sz="44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ان يكون المورد نافعا أي يعطي منفعة، والمنفعة هي عبارة عن قدرة الشيء على إشباع الحاجة. ومعنى ذلك ان الشيء (المورد) لكي يعتبر اقتصاديا لابد ان يكون قادرا على إشباع حاجة ما من الحاجات البشرية. فإذا وجد شيء ما ولم يعرف له الإنسان استخداما معينا لإشباع إحدى الحاجات البشرية، فان هذا الشيء لا يعتبر موردا اقتصاديا</a:t>
            </a:r>
            <a:r>
              <a:rPr lang="en-US" sz="4400" b="1" dirty="0">
                <a:solidFill>
                  <a:schemeClr val="bg1"/>
                </a:solidFill>
                <a:effectLst/>
                <a:latin typeface="Simplified Arabic" panose="02020603050405020304" pitchFamily="18" charset="-78"/>
                <a:ea typeface="Times New Roman" panose="02020603050405020304" pitchFamily="18" charset="0"/>
                <a:cs typeface="Arial" panose="020B0604020202020204" pitchFamily="34" charset="0"/>
              </a:rPr>
              <a:t>.</a:t>
            </a:r>
            <a:endParaRPr lang="en-US" sz="36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1000"/>
              </a:spcAft>
            </a:pPr>
            <a:endParaRPr lang="en-US" sz="4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a:endParaRPr lang="ar-IQ" sz="5400" dirty="0"/>
          </a:p>
        </p:txBody>
      </p:sp>
    </p:spTree>
    <p:extLst>
      <p:ext uri="{BB962C8B-B14F-4D97-AF65-F5344CB8AC3E}">
        <p14:creationId xmlns:p14="http://schemas.microsoft.com/office/powerpoint/2010/main" val="4038688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1FC73A-DED7-8FF3-70B3-39F23DF8F7D0}"/>
            </a:ext>
          </a:extLst>
        </p:cNvPr>
        <p:cNvGrpSpPr/>
        <p:nvPr/>
      </p:nvGrpSpPr>
      <p:grpSpPr>
        <a:xfrm>
          <a:off x="0" y="0"/>
          <a:ext cx="0" cy="0"/>
          <a:chOff x="0" y="0"/>
          <a:chExt cx="0" cy="0"/>
        </a:xfrm>
      </p:grpSpPr>
      <p:sp>
        <p:nvSpPr>
          <p:cNvPr id="3" name="عنوان فرعي 2">
            <a:extLst>
              <a:ext uri="{FF2B5EF4-FFF2-40B4-BE49-F238E27FC236}">
                <a16:creationId xmlns:a16="http://schemas.microsoft.com/office/drawing/2014/main" id="{34217B4B-C9B6-EC61-24B7-F57524C522CD}"/>
              </a:ext>
            </a:extLst>
          </p:cNvPr>
          <p:cNvSpPr>
            <a:spLocks noGrp="1"/>
          </p:cNvSpPr>
          <p:nvPr>
            <p:ph type="subTitle" idx="1"/>
          </p:nvPr>
        </p:nvSpPr>
        <p:spPr>
          <a:xfrm>
            <a:off x="684211" y="773729"/>
            <a:ext cx="10710619" cy="5256628"/>
          </a:xfrm>
        </p:spPr>
        <p:txBody>
          <a:bodyPr>
            <a:normAutofit fontScale="25000" lnSpcReduction="20000"/>
          </a:bodyPr>
          <a:lstStyle/>
          <a:p>
            <a:pPr marL="342900" lvl="0" indent="-342900" algn="justLow" rtl="1">
              <a:lnSpc>
                <a:spcPct val="115000"/>
              </a:lnSpc>
              <a:buFont typeface="Symbol" panose="05050102010706020507" pitchFamily="18" charset="2"/>
              <a:buChar char=""/>
            </a:pPr>
            <a:r>
              <a:rPr lang="ar-SA" sz="54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ان يكون المورد قابلا للاستخدام أي أن يكون متاحا للاستخدام في إشباع الحاجات البشرية</a:t>
            </a:r>
            <a:r>
              <a:rPr lang="en-US" sz="5400" b="1" dirty="0">
                <a:solidFill>
                  <a:schemeClr val="bg1"/>
                </a:solidFill>
                <a:effectLst/>
                <a:latin typeface="Simplified Arabic" panose="02020603050405020304" pitchFamily="18" charset="-78"/>
                <a:ea typeface="Times New Roman" panose="02020603050405020304" pitchFamily="18" charset="0"/>
                <a:cs typeface="Arial" panose="020B0604020202020204" pitchFamily="34" charset="0"/>
              </a:rPr>
              <a:t>. </a:t>
            </a:r>
            <a:r>
              <a:rPr lang="ar-SA" sz="54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فإذا وجدت معادن في باطن الأرض ولم تكن هناك وسيلة لاستخراجها، فإنها لا تعتبر موردا اقتصاديا. وتظل كذلك حتى يتمكن الانسان، مع التطور التكنولوجي، من اكتشاف طريقة ما لاستخراجها، وهنا فقط تعتبر موردا اقتصاديا</a:t>
            </a:r>
            <a:r>
              <a:rPr lang="en-US" sz="5400" b="1" dirty="0">
                <a:solidFill>
                  <a:schemeClr val="bg1"/>
                </a:solidFill>
                <a:effectLst/>
                <a:latin typeface="Simplified Arabic" panose="02020603050405020304" pitchFamily="18" charset="-78"/>
                <a:ea typeface="Times New Roman" panose="02020603050405020304" pitchFamily="18" charset="0"/>
                <a:cs typeface="Arial" panose="020B0604020202020204" pitchFamily="34" charset="0"/>
              </a:rPr>
              <a:t>.</a:t>
            </a:r>
            <a:endParaRPr lang="en-US" sz="4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buFont typeface="Symbol" panose="05050102010706020507" pitchFamily="18" charset="2"/>
              <a:buChar char=""/>
            </a:pPr>
            <a:r>
              <a:rPr lang="ar-SA" sz="54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ان يكون المورد نادرا ندرة نسبية، بمعنى ان الكمية المتاحة منه لا تكفي لإشباع كل الحاجة إليه. فإذا كانت الكمية المتاحة من هذا المورد تفي لإشباع كل الحاجة إليه، فانه يعتبر موردا غير اقتصادي</a:t>
            </a:r>
            <a:r>
              <a:rPr lang="en-US" sz="5400" b="1" dirty="0">
                <a:solidFill>
                  <a:schemeClr val="bg1"/>
                </a:solidFill>
                <a:effectLst/>
                <a:latin typeface="Simplified Arabic" panose="02020603050405020304" pitchFamily="18" charset="-78"/>
                <a:ea typeface="Times New Roman" panose="02020603050405020304" pitchFamily="18" charset="0"/>
                <a:cs typeface="Arial" panose="020B0604020202020204" pitchFamily="34" charset="0"/>
              </a:rPr>
              <a:t>.</a:t>
            </a:r>
            <a:endParaRPr lang="en-US" sz="4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spcAft>
                <a:spcPts val="1000"/>
              </a:spcAft>
              <a:buFont typeface="Symbol" panose="05050102010706020507" pitchFamily="18" charset="2"/>
              <a:buChar char=""/>
            </a:pPr>
            <a:r>
              <a:rPr lang="ar-SA" sz="54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ان يكون المورد غير متخصص، بمعنى إمكانية توجيهه لإشباع اكثر من حاجة إنسانية، فمثلا الأرض الزراعية مورد غير متخصص حيث يمكن استخدامها في زراعة القطن أو القمح أو استخدامها لبناء المساكن أو المصانع...الخ</a:t>
            </a:r>
            <a:r>
              <a:rPr lang="en-US" sz="5400" b="1" dirty="0">
                <a:effectLst/>
                <a:latin typeface="Simplified Arabic" panose="02020603050405020304" pitchFamily="18" charset="-78"/>
                <a:ea typeface="Times New Roman" panose="02020603050405020304" pitchFamily="18" charset="0"/>
                <a:cs typeface="Arial" panose="020B0604020202020204" pitchFamily="34" charset="0"/>
              </a:rPr>
              <a:t>.</a:t>
            </a:r>
            <a:endParaRPr lang="ar-SA" sz="5400" b="1" dirty="0">
              <a:effectLst/>
              <a:latin typeface="Simplified Arabic" panose="02020603050405020304" pitchFamily="18" charset="-78"/>
              <a:ea typeface="Times New Roman" panose="02020603050405020304" pitchFamily="18" charset="0"/>
              <a:cs typeface="Arial" panose="020B0604020202020204" pitchFamily="34" charset="0"/>
            </a:endParaRPr>
          </a:p>
          <a:p>
            <a:pPr marL="228600" algn="justLow" rtl="1">
              <a:lnSpc>
                <a:spcPct val="115000"/>
              </a:lnSpc>
              <a:spcAft>
                <a:spcPts val="1000"/>
              </a:spcAft>
            </a:pPr>
            <a:r>
              <a:rPr lang="ar-SA" sz="60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ومن الملاحظ ان الموارد أو الأشياء التي تستخدم في إشباع الحاجة قد تكون مادية كالطعام، والملابس، والسيارة، وهذه تسمى سلعا وقد تكون غير مادية كخدمة الطبيب أو المحامي أو المهندس...الخ، وهذه تسمى خدمات. ومعنى ذلك ان وسائل إشباع الحاجات هي كل السلع والخدمات التي تحقق ذلك الإشباع .</a:t>
            </a:r>
          </a:p>
          <a:p>
            <a:pPr marL="228600" algn="justLow" rtl="1">
              <a:lnSpc>
                <a:spcPct val="115000"/>
              </a:lnSpc>
              <a:spcAft>
                <a:spcPts val="1000"/>
              </a:spcAft>
            </a:pPr>
            <a:r>
              <a:rPr lang="ar-SA" sz="6000" b="1" dirty="0">
                <a:solidFill>
                  <a:schemeClr val="bg1"/>
                </a:solidFill>
                <a:effectLst/>
                <a:highlight>
                  <a:srgbClr val="FFFF00"/>
                </a:highlight>
                <a:latin typeface="Calibri" panose="020F0502020204030204" pitchFamily="34" charset="0"/>
                <a:ea typeface="Times New Roman" panose="02020603050405020304" pitchFamily="18" charset="0"/>
                <a:cs typeface="Simplified Arabic" panose="02020603050405020304" pitchFamily="18" charset="-78"/>
              </a:rPr>
              <a:t>وهنالك عدة تقسيمات للسلع منها:</a:t>
            </a:r>
            <a:endParaRPr lang="en-US" sz="45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228600" algn="justLow" rtl="1">
              <a:lnSpc>
                <a:spcPct val="115000"/>
              </a:lnSpc>
              <a:spcAft>
                <a:spcPts val="1000"/>
              </a:spcAft>
            </a:pPr>
            <a:r>
              <a:rPr lang="ar-SA" sz="6000" b="1" dirty="0">
                <a:solidFill>
                  <a:schemeClr val="bg1"/>
                </a:solidFill>
                <a:effectLst/>
                <a:highlight>
                  <a:srgbClr val="FFFF00"/>
                </a:highlight>
                <a:latin typeface="Simplified Arabic" panose="02020603050405020304" pitchFamily="18" charset="-78"/>
                <a:ea typeface="Times New Roman" panose="02020603050405020304" pitchFamily="18" charset="0"/>
                <a:cs typeface="PT Bold Dusky" panose="02010400000000000000" pitchFamily="2" charset="-78"/>
              </a:rPr>
              <a:t>أ . السلع الحرة والسلع الاقتصادية</a:t>
            </a:r>
            <a:r>
              <a:rPr lang="en-US" sz="6000" b="1" dirty="0">
                <a:solidFill>
                  <a:schemeClr val="bg1"/>
                </a:solidFill>
                <a:effectLst/>
                <a:highlight>
                  <a:srgbClr val="FFFF00"/>
                </a:highlight>
                <a:latin typeface="Simplified Arabic" panose="02020603050405020304" pitchFamily="18" charset="-78"/>
                <a:ea typeface="Times New Roman" panose="02020603050405020304" pitchFamily="18" charset="0"/>
                <a:cs typeface="PT Bold Dusky" panose="02010400000000000000" pitchFamily="2" charset="-78"/>
              </a:rPr>
              <a:t>:</a:t>
            </a:r>
            <a:endParaRPr lang="en-US" sz="45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228600" algn="justLow">
              <a:lnSpc>
                <a:spcPct val="115000"/>
              </a:lnSpc>
              <a:spcAft>
                <a:spcPts val="1000"/>
              </a:spcAft>
            </a:pPr>
            <a:r>
              <a:rPr lang="ar-SA" sz="7200" b="1" dirty="0">
                <a:solidFill>
                  <a:schemeClr val="bg1"/>
                </a:solidFill>
                <a:effectLst/>
                <a:latin typeface="Simplified Arabic" panose="02020603050405020304" pitchFamily="18" charset="-78"/>
                <a:ea typeface="Times New Roman" panose="02020603050405020304" pitchFamily="18" charset="0"/>
                <a:cs typeface="PT Bold Dusky" panose="02010400000000000000" pitchFamily="2" charset="-78"/>
              </a:rPr>
              <a:t>أ-1. السلع الحرة: </a:t>
            </a:r>
            <a:r>
              <a:rPr lang="ar-SA" sz="72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هي السلع التي تتواجد في الطبيعة بشكل يفوق الحاجة إليها وبالتالي لا يوجد ما يدعو لبذل جهد لإنتاجها أو دفع مقابل (ثمن) للحصول عليها مثل الهواء أو أشعة الشمس...الخ</a:t>
            </a:r>
            <a:r>
              <a:rPr lang="en-US" sz="7200" b="1" dirty="0">
                <a:solidFill>
                  <a:schemeClr val="bg1"/>
                </a:solidFill>
                <a:effectLst/>
                <a:latin typeface="Simplified Arabic" panose="02020603050405020304" pitchFamily="18" charset="-78"/>
                <a:ea typeface="Times New Roman" panose="02020603050405020304" pitchFamily="18" charset="0"/>
                <a:cs typeface="Arial" panose="020B0604020202020204" pitchFamily="34" charset="0"/>
              </a:rPr>
              <a:t>. </a:t>
            </a:r>
            <a:r>
              <a:rPr lang="ar-SA" sz="72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فالكميات المتاحة من هذه الأشياء تفي لإشباع حاجات جميع الأفراد. ومن ثم لا تثير هذه الأشياء أية مشكلة اقتصادية، وعليه فإنها تخرج من نطاق دراسة الاقتصاد</a:t>
            </a:r>
            <a:endParaRPr lang="ar-IQ" sz="80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228600" algn="justLow" rtl="1">
              <a:lnSpc>
                <a:spcPct val="115000"/>
              </a:lnSpc>
              <a:spcAft>
                <a:spcPts val="1000"/>
              </a:spcAft>
            </a:pPr>
            <a:r>
              <a:rPr lang="en-US" sz="7200" b="1" dirty="0">
                <a:solidFill>
                  <a:schemeClr val="bg1"/>
                </a:solidFill>
                <a:effectLst/>
                <a:latin typeface="Simplified Arabic" panose="02020603050405020304" pitchFamily="18" charset="-78"/>
                <a:ea typeface="Times New Roman" panose="02020603050405020304" pitchFamily="18" charset="0"/>
                <a:cs typeface="Arial" panose="020B0604020202020204" pitchFamily="34" charset="0"/>
              </a:rPr>
              <a:t>.</a:t>
            </a:r>
            <a:r>
              <a:rPr lang="ar-SA" sz="6400" b="1" dirty="0">
                <a:solidFill>
                  <a:schemeClr val="bg1"/>
                </a:solidFill>
                <a:effectLst/>
                <a:latin typeface="Simplified Arabic" panose="02020603050405020304" pitchFamily="18" charset="-78"/>
                <a:ea typeface="Times New Roman" panose="02020603050405020304" pitchFamily="18" charset="0"/>
                <a:cs typeface="PT Bold Dusky" panose="02010400000000000000" pitchFamily="2" charset="-78"/>
              </a:rPr>
              <a:t> أ-2. السلع الاقتصادية: </a:t>
            </a:r>
            <a:r>
              <a:rPr lang="ar-SA" sz="6400" b="1" dirty="0">
                <a:solidFill>
                  <a:schemeClr val="bg1"/>
                </a:solidFill>
                <a:effectLst/>
                <a:latin typeface="Calibri" panose="020F0502020204030204" pitchFamily="34" charset="0"/>
                <a:ea typeface="Times New Roman" panose="02020603050405020304" pitchFamily="18" charset="0"/>
                <a:cs typeface="Simplified Arabic" panose="02020603050405020304" pitchFamily="18" charset="-78"/>
              </a:rPr>
              <a:t>وهي السلع التي لا تتواجد في الطبيعة بالكميات التي تكفي لإشباع الحاجة إليها أو لا توجد بالصورة المناسبة أو في المكان المناسب. وبالتالي لابد للإنسان من ان يبذل جهدا للحصول عليها أو لجعلها بالصورة أو في المكان الملائم لإشباع الحاجة، وبالتالي لابد وان يكون هناك مقابل (ثمن) للحصول عليها مثل الطعام والملابس والسيارة...الخ. وهذه السلع هي موضوع الدراسات الاقتصادية.</a:t>
            </a:r>
            <a:endParaRPr lang="en-US" sz="4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228600" algn="justLow" rtl="1">
              <a:lnSpc>
                <a:spcPct val="115000"/>
              </a:lnSpc>
              <a:spcAft>
                <a:spcPts val="1000"/>
              </a:spcAft>
            </a:pP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algn="r"/>
            <a:endParaRPr lang="ar-IQ" sz="5400" dirty="0"/>
          </a:p>
        </p:txBody>
      </p:sp>
    </p:spTree>
    <p:extLst>
      <p:ext uri="{BB962C8B-B14F-4D97-AF65-F5344CB8AC3E}">
        <p14:creationId xmlns:p14="http://schemas.microsoft.com/office/powerpoint/2010/main" val="2287788349"/>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232</TotalTime>
  <Words>7038</Words>
  <Application>Microsoft Office PowerPoint</Application>
  <PresentationFormat>شاشة عريضة</PresentationFormat>
  <Paragraphs>181</Paragraphs>
  <Slides>35</Slides>
  <Notes>0</Notes>
  <HiddenSlides>0</HiddenSlides>
  <MMClips>0</MMClips>
  <ScaleCrop>false</ScaleCrop>
  <HeadingPairs>
    <vt:vector size="6" baseType="variant">
      <vt:variant>
        <vt:lpstr>الخطوط المستخدمة</vt:lpstr>
      </vt:variant>
      <vt:variant>
        <vt:i4>11</vt:i4>
      </vt:variant>
      <vt:variant>
        <vt:lpstr>نسق</vt:lpstr>
      </vt:variant>
      <vt:variant>
        <vt:i4>1</vt:i4>
      </vt:variant>
      <vt:variant>
        <vt:lpstr>عناوين الشرائح</vt:lpstr>
      </vt:variant>
      <vt:variant>
        <vt:i4>35</vt:i4>
      </vt:variant>
    </vt:vector>
  </HeadingPairs>
  <TitlesOfParts>
    <vt:vector size="47" baseType="lpstr">
      <vt:lpstr>Arial</vt:lpstr>
      <vt:lpstr>Calibri</vt:lpstr>
      <vt:lpstr>Century Gothic</vt:lpstr>
      <vt:lpstr>DecoType Naskh Extensions</vt:lpstr>
      <vt:lpstr>PT Bold Dusky</vt:lpstr>
      <vt:lpstr>Simplified Arabic</vt:lpstr>
      <vt:lpstr>Symbol</vt:lpstr>
      <vt:lpstr>Tahoma</vt:lpstr>
      <vt:lpstr>Times New Roman</vt:lpstr>
      <vt:lpstr>Wingdings</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Ameer Mukif Alkilabi</dc:creator>
  <cp:lastModifiedBy>Maher</cp:lastModifiedBy>
  <cp:revision>18</cp:revision>
  <dcterms:created xsi:type="dcterms:W3CDTF">2024-11-09T15:33:16Z</dcterms:created>
  <dcterms:modified xsi:type="dcterms:W3CDTF">2024-11-12T05:38:42Z</dcterms:modified>
</cp:coreProperties>
</file>