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 id="256" r:id="rId3"/>
    <p:sldId id="257" r:id="rId4"/>
    <p:sldId id="258" r:id="rId5"/>
    <p:sldId id="259"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5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384EF68F-FC3D-4CFD-95AD-E03ACAC58E3E}" type="datetimeFigureOut">
              <a:rPr lang="en-US" smtClean="0"/>
              <a:t>11/11/2024</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2F9FF68-9044-489F-B05D-2561D23AE448}"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4EF68F-FC3D-4CFD-95AD-E03ACAC58E3E}"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9FF68-9044-489F-B05D-2561D23AE4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4EF68F-FC3D-4CFD-95AD-E03ACAC58E3E}"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9FF68-9044-489F-B05D-2561D23AE4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4EF68F-FC3D-4CFD-95AD-E03ACAC58E3E}"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9FF68-9044-489F-B05D-2561D23AE44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4EF68F-FC3D-4CFD-95AD-E03ACAC58E3E}"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9FF68-9044-489F-B05D-2561D23AE448}"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4EF68F-FC3D-4CFD-95AD-E03ACAC58E3E}"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9FF68-9044-489F-B05D-2561D23AE44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4EF68F-FC3D-4CFD-95AD-E03ACAC58E3E}" type="datetimeFigureOut">
              <a:rPr lang="en-US" smtClean="0"/>
              <a:t>11/11/2024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F9FF68-9044-489F-B05D-2561D23AE44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4EF68F-FC3D-4CFD-95AD-E03ACAC58E3E}" type="datetimeFigureOut">
              <a:rPr lang="en-US" smtClean="0"/>
              <a:t>11/11/2024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F9FF68-9044-489F-B05D-2561D23AE4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384EF68F-FC3D-4CFD-95AD-E03ACAC58E3E}" type="datetimeFigureOut">
              <a:rPr lang="en-US" smtClean="0"/>
              <a:t>11/11/2024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F9FF68-9044-489F-B05D-2561D23AE448}"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4EF68F-FC3D-4CFD-95AD-E03ACAC58E3E}"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9FF68-9044-489F-B05D-2561D23AE44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84EF68F-FC3D-4CFD-95AD-E03ACAC58E3E}"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9FF68-9044-489F-B05D-2561D23AE448}"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84EF68F-FC3D-4CFD-95AD-E03ACAC58E3E}" type="datetimeFigureOut">
              <a:rPr lang="en-US" smtClean="0"/>
              <a:t>11/11/2024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2F9FF68-9044-489F-B05D-2561D23AE448}"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1327448" y="3200400"/>
            <a:ext cx="7429500" cy="1500188"/>
          </a:xfrm>
        </p:spPr>
        <p:txBody>
          <a:bodyPr>
            <a:normAutofit fontScale="90000"/>
          </a:bodyPr>
          <a:lstStyle/>
          <a:p>
            <a:pPr algn="ctr"/>
            <a:r>
              <a:rPr lang="ar-IQ" kern="1200" dirty="0" smtClean="0">
                <a:solidFill>
                  <a:srgbClr val="7030A0"/>
                </a:solidFill>
                <a:cs typeface="PT Bold Dusky" panose="02010400000000000000" pitchFamily="2" charset="-78"/>
              </a:rPr>
              <a:t/>
            </a:r>
            <a:br>
              <a:rPr lang="ar-IQ" kern="1200" dirty="0" smtClean="0">
                <a:solidFill>
                  <a:srgbClr val="7030A0"/>
                </a:solidFill>
                <a:cs typeface="PT Bold Dusky" panose="02010400000000000000" pitchFamily="2" charset="-78"/>
              </a:rPr>
            </a:br>
            <a:r>
              <a:rPr lang="ar-IQ" kern="1200" dirty="0" smtClean="0">
                <a:solidFill>
                  <a:srgbClr val="7030A0"/>
                </a:solidFill>
                <a:cs typeface="PT Bold Dusky" panose="02010400000000000000" pitchFamily="2" charset="-78"/>
              </a:rPr>
              <a:t>جامعة الكوفة/كلية </a:t>
            </a:r>
            <a:r>
              <a:rPr lang="ar-IQ" kern="1200" dirty="0">
                <a:solidFill>
                  <a:srgbClr val="7030A0"/>
                </a:solidFill>
                <a:cs typeface="PT Bold Dusky" panose="02010400000000000000" pitchFamily="2" charset="-78"/>
              </a:rPr>
              <a:t>الادارة والاقتصاد</a:t>
            </a:r>
            <a:br>
              <a:rPr lang="ar-IQ" kern="1200" dirty="0">
                <a:solidFill>
                  <a:srgbClr val="7030A0"/>
                </a:solidFill>
                <a:cs typeface="PT Bold Dusky" panose="02010400000000000000" pitchFamily="2" charset="-78"/>
              </a:rPr>
            </a:br>
            <a:r>
              <a:rPr lang="ar-IQ" kern="1200" dirty="0" smtClean="0">
                <a:solidFill>
                  <a:srgbClr val="7030A0"/>
                </a:solidFill>
                <a:cs typeface="PT Bold Dusky" panose="02010400000000000000" pitchFamily="2" charset="-78"/>
              </a:rPr>
              <a:t>قسم </a:t>
            </a:r>
            <a:r>
              <a:rPr lang="ar-IQ" kern="1200" dirty="0">
                <a:solidFill>
                  <a:srgbClr val="7030A0"/>
                </a:solidFill>
                <a:cs typeface="PT Bold Dusky" panose="02010400000000000000" pitchFamily="2" charset="-78"/>
              </a:rPr>
              <a:t>إدارة </a:t>
            </a:r>
            <a:r>
              <a:rPr lang="ar-IQ" kern="1200" dirty="0" smtClean="0">
                <a:solidFill>
                  <a:srgbClr val="7030A0"/>
                </a:solidFill>
                <a:cs typeface="PT Bold Dusky" panose="02010400000000000000" pitchFamily="2" charset="-78"/>
              </a:rPr>
              <a:t>الاعمال</a:t>
            </a:r>
            <a:r>
              <a:rPr lang="en-US" kern="1200" dirty="0" smtClean="0">
                <a:solidFill>
                  <a:srgbClr val="7030A0"/>
                </a:solidFill>
                <a:cs typeface="PT Bold Dusky" panose="02010400000000000000" pitchFamily="2" charset="-78"/>
              </a:rPr>
              <a:t/>
            </a:r>
            <a:br>
              <a:rPr lang="en-US" kern="1200" dirty="0" smtClean="0">
                <a:solidFill>
                  <a:srgbClr val="7030A0"/>
                </a:solidFill>
                <a:cs typeface="PT Bold Dusky" panose="02010400000000000000" pitchFamily="2" charset="-78"/>
              </a:rPr>
            </a:br>
            <a:r>
              <a:rPr lang="ar-IQ" dirty="0" smtClean="0">
                <a:solidFill>
                  <a:srgbClr val="7030A0"/>
                </a:solidFill>
                <a:cs typeface="PT Bold Dusky" panose="02010400000000000000" pitchFamily="2" charset="-78"/>
              </a:rPr>
              <a:t>المرحلة الثالثة</a:t>
            </a:r>
            <a:r>
              <a:rPr lang="ar-IQ" i="1" dirty="0" smtClean="0">
                <a:solidFill>
                  <a:schemeClr val="tx1">
                    <a:lumMod val="60000"/>
                    <a:lumOff val="40000"/>
                  </a:schemeClr>
                </a:solidFill>
              </a:rPr>
              <a:t/>
            </a:r>
            <a:br>
              <a:rPr lang="ar-IQ" i="1" dirty="0" smtClean="0">
                <a:solidFill>
                  <a:schemeClr val="tx1">
                    <a:lumMod val="60000"/>
                    <a:lumOff val="40000"/>
                  </a:schemeClr>
                </a:solidFill>
              </a:rPr>
            </a:br>
            <a:endParaRPr lang="ar-IQ" dirty="0" smtClean="0"/>
          </a:p>
        </p:txBody>
      </p:sp>
      <p:pic>
        <p:nvPicPr>
          <p:cNvPr id="1026" name="Picture 2" descr="D:\Vid Learn\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152400"/>
            <a:ext cx="2036641" cy="203664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p:cNvSpPr txBox="1">
            <a:spLocks noChangeArrowheads="1"/>
          </p:cNvSpPr>
          <p:nvPr/>
        </p:nvSpPr>
        <p:spPr bwMode="auto">
          <a:xfrm>
            <a:off x="2286000" y="4019644"/>
            <a:ext cx="5512396" cy="1981200"/>
          </a:xfrm>
          <a:prstGeom prst="roundRect">
            <a:avLst>
              <a:gd name="adj" fmla="val 50000"/>
            </a:avLst>
          </a:prstGeom>
          <a:noFill/>
          <a:ln w="9525">
            <a:noFill/>
            <a:round/>
            <a:headEnd/>
            <a:tailEnd/>
          </a:ln>
        </p:spPr>
        <p:txBody>
          <a:bodyPr vert="horz" wrap="square" lIns="91440" tIns="45720" rIns="91440" bIns="45720" numCol="1" anchor="ctr" anchorCtr="0" compatLnSpc="1">
            <a:prstTxWarp prst="textNoShape">
              <a:avLst/>
            </a:prstTxWarp>
          </a:bodyPr>
          <a:lstStyle>
            <a:lvl1pPr algn="ctr" rtl="1" eaLnBrk="0" fontAlgn="base" hangingPunct="0">
              <a:lnSpc>
                <a:spcPct val="90000"/>
              </a:lnSpc>
              <a:spcBef>
                <a:spcPct val="0"/>
              </a:spcBef>
              <a:spcAft>
                <a:spcPct val="0"/>
              </a:spcAft>
              <a:defRPr sz="3600" b="1">
                <a:solidFill>
                  <a:schemeClr val="tx1"/>
                </a:solidFill>
                <a:latin typeface="+mj-lt"/>
                <a:ea typeface="+mj-ea"/>
                <a:cs typeface="+mj-cs"/>
              </a:defRPr>
            </a:lvl1pPr>
            <a:lvl2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2pPr>
            <a:lvl3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3pPr>
            <a:lvl4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4pPr>
            <a:lvl5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5pPr>
            <a:lvl6pPr marL="457200" algn="l" rtl="1" fontAlgn="base">
              <a:lnSpc>
                <a:spcPct val="90000"/>
              </a:lnSpc>
              <a:spcBef>
                <a:spcPct val="0"/>
              </a:spcBef>
              <a:spcAft>
                <a:spcPct val="0"/>
              </a:spcAft>
              <a:defRPr sz="3600" b="1">
                <a:solidFill>
                  <a:schemeClr val="tx2"/>
                </a:solidFill>
                <a:latin typeface="Arial" pitchFamily="34" charset="0"/>
                <a:cs typeface="Arial" pitchFamily="34" charset="0"/>
              </a:defRPr>
            </a:lvl6pPr>
            <a:lvl7pPr marL="914400" algn="l" rtl="1" fontAlgn="base">
              <a:lnSpc>
                <a:spcPct val="90000"/>
              </a:lnSpc>
              <a:spcBef>
                <a:spcPct val="0"/>
              </a:spcBef>
              <a:spcAft>
                <a:spcPct val="0"/>
              </a:spcAft>
              <a:defRPr sz="3600" b="1">
                <a:solidFill>
                  <a:schemeClr val="tx2"/>
                </a:solidFill>
                <a:latin typeface="Arial" pitchFamily="34" charset="0"/>
                <a:cs typeface="Arial" pitchFamily="34" charset="0"/>
              </a:defRPr>
            </a:lvl7pPr>
            <a:lvl8pPr marL="1371600" algn="l" rtl="1" fontAlgn="base">
              <a:lnSpc>
                <a:spcPct val="90000"/>
              </a:lnSpc>
              <a:spcBef>
                <a:spcPct val="0"/>
              </a:spcBef>
              <a:spcAft>
                <a:spcPct val="0"/>
              </a:spcAft>
              <a:defRPr sz="3600" b="1">
                <a:solidFill>
                  <a:schemeClr val="tx2"/>
                </a:solidFill>
                <a:latin typeface="Arial" pitchFamily="34" charset="0"/>
                <a:cs typeface="Arial" pitchFamily="34" charset="0"/>
              </a:defRPr>
            </a:lvl8pPr>
            <a:lvl9pPr marL="1828800" algn="l" rtl="1" fontAlgn="base">
              <a:lnSpc>
                <a:spcPct val="90000"/>
              </a:lnSpc>
              <a:spcBef>
                <a:spcPct val="0"/>
              </a:spcBef>
              <a:spcAft>
                <a:spcPct val="0"/>
              </a:spcAft>
              <a:defRPr sz="3600" b="1">
                <a:solidFill>
                  <a:schemeClr val="tx2"/>
                </a:solidFill>
                <a:latin typeface="Arial" pitchFamily="34" charset="0"/>
                <a:cs typeface="Arial" pitchFamily="34" charset="0"/>
              </a:defRPr>
            </a:lvl9pPr>
          </a:lstStyle>
          <a:p>
            <a:endParaRPr lang="ar-IQ" dirty="0" smtClean="0">
              <a:solidFill>
                <a:srgbClr val="C00000"/>
              </a:solidFill>
              <a:cs typeface="PT Bold Dusky" panose="02010400000000000000" pitchFamily="2" charset="-78"/>
            </a:endParaRPr>
          </a:p>
          <a:p>
            <a:r>
              <a:rPr lang="ar-IQ" dirty="0" smtClean="0">
                <a:solidFill>
                  <a:srgbClr val="C00000"/>
                </a:solidFill>
                <a:cs typeface="PT Bold Dusky" panose="02010400000000000000" pitchFamily="2" charset="-78"/>
              </a:rPr>
              <a:t> تطبيقات </a:t>
            </a:r>
            <a:r>
              <a:rPr lang="en-US" dirty="0" smtClean="0">
                <a:solidFill>
                  <a:srgbClr val="C00000"/>
                </a:solidFill>
                <a:cs typeface="PT Bold Dusky" panose="02010400000000000000" pitchFamily="2" charset="-78"/>
              </a:rPr>
              <a:t>QSB</a:t>
            </a:r>
            <a:endParaRPr lang="ar-IQ" dirty="0" smtClean="0">
              <a:solidFill>
                <a:srgbClr val="C00000"/>
              </a:solidFill>
              <a:cs typeface="PT Bold Dusky" panose="02010400000000000000" pitchFamily="2" charset="-78"/>
            </a:endParaRPr>
          </a:p>
          <a:p>
            <a:r>
              <a:rPr lang="ar-IQ" smtClean="0">
                <a:solidFill>
                  <a:srgbClr val="C00000"/>
                </a:solidFill>
                <a:cs typeface="PT Bold Dusky" panose="02010400000000000000" pitchFamily="2" charset="-78"/>
              </a:rPr>
              <a:t>المحاضرة الاولى</a:t>
            </a:r>
            <a:endParaRPr lang="ar-IQ" dirty="0" smtClean="0">
              <a:solidFill>
                <a:srgbClr val="C00000"/>
              </a:solidFill>
              <a:cs typeface="PT Bold Dusky" panose="02010400000000000000" pitchFamily="2" charset="-78"/>
            </a:endParaRPr>
          </a:p>
        </p:txBody>
      </p:sp>
      <p:sp>
        <p:nvSpPr>
          <p:cNvPr id="5" name="Rectangle 2"/>
          <p:cNvSpPr txBox="1">
            <a:spLocks noChangeArrowheads="1"/>
          </p:cNvSpPr>
          <p:nvPr/>
        </p:nvSpPr>
        <p:spPr bwMode="auto">
          <a:xfrm>
            <a:off x="-152400" y="6127340"/>
            <a:ext cx="4405164" cy="682769"/>
          </a:xfrm>
          <a:prstGeom prst="roundRect">
            <a:avLst>
              <a:gd name="adj" fmla="val 50000"/>
            </a:avLst>
          </a:prstGeom>
          <a:noFill/>
          <a:ln w="9525">
            <a:noFill/>
            <a:round/>
            <a:headEnd/>
            <a:tailEnd/>
          </a:ln>
        </p:spPr>
        <p:txBody>
          <a:bodyPr vert="horz" wrap="square" lIns="91440" tIns="45720" rIns="91440" bIns="45720" numCol="1" anchor="ctr" anchorCtr="0" compatLnSpc="1">
            <a:prstTxWarp prst="textNoShape">
              <a:avLst/>
            </a:prstTxWarp>
          </a:bodyPr>
          <a:lstStyle>
            <a:lvl1pPr algn="ctr" rtl="1" eaLnBrk="0" fontAlgn="base" hangingPunct="0">
              <a:lnSpc>
                <a:spcPct val="90000"/>
              </a:lnSpc>
              <a:spcBef>
                <a:spcPct val="0"/>
              </a:spcBef>
              <a:spcAft>
                <a:spcPct val="0"/>
              </a:spcAft>
              <a:defRPr sz="3600" b="1">
                <a:solidFill>
                  <a:schemeClr val="tx1"/>
                </a:solidFill>
                <a:latin typeface="+mj-lt"/>
                <a:ea typeface="+mj-ea"/>
                <a:cs typeface="+mj-cs"/>
              </a:defRPr>
            </a:lvl1pPr>
            <a:lvl2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2pPr>
            <a:lvl3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3pPr>
            <a:lvl4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4pPr>
            <a:lvl5pPr algn="l" rtl="1"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5pPr>
            <a:lvl6pPr marL="457200" algn="l" rtl="1" fontAlgn="base">
              <a:lnSpc>
                <a:spcPct val="90000"/>
              </a:lnSpc>
              <a:spcBef>
                <a:spcPct val="0"/>
              </a:spcBef>
              <a:spcAft>
                <a:spcPct val="0"/>
              </a:spcAft>
              <a:defRPr sz="3600" b="1">
                <a:solidFill>
                  <a:schemeClr val="tx2"/>
                </a:solidFill>
                <a:latin typeface="Arial" pitchFamily="34" charset="0"/>
                <a:cs typeface="Arial" pitchFamily="34" charset="0"/>
              </a:defRPr>
            </a:lvl6pPr>
            <a:lvl7pPr marL="914400" algn="l" rtl="1" fontAlgn="base">
              <a:lnSpc>
                <a:spcPct val="90000"/>
              </a:lnSpc>
              <a:spcBef>
                <a:spcPct val="0"/>
              </a:spcBef>
              <a:spcAft>
                <a:spcPct val="0"/>
              </a:spcAft>
              <a:defRPr sz="3600" b="1">
                <a:solidFill>
                  <a:schemeClr val="tx2"/>
                </a:solidFill>
                <a:latin typeface="Arial" pitchFamily="34" charset="0"/>
                <a:cs typeface="Arial" pitchFamily="34" charset="0"/>
              </a:defRPr>
            </a:lvl7pPr>
            <a:lvl8pPr marL="1371600" algn="l" rtl="1" fontAlgn="base">
              <a:lnSpc>
                <a:spcPct val="90000"/>
              </a:lnSpc>
              <a:spcBef>
                <a:spcPct val="0"/>
              </a:spcBef>
              <a:spcAft>
                <a:spcPct val="0"/>
              </a:spcAft>
              <a:defRPr sz="3600" b="1">
                <a:solidFill>
                  <a:schemeClr val="tx2"/>
                </a:solidFill>
                <a:latin typeface="Arial" pitchFamily="34" charset="0"/>
                <a:cs typeface="Arial" pitchFamily="34" charset="0"/>
              </a:defRPr>
            </a:lvl8pPr>
            <a:lvl9pPr marL="1828800" algn="l" rtl="1" fontAlgn="base">
              <a:lnSpc>
                <a:spcPct val="90000"/>
              </a:lnSpc>
              <a:spcBef>
                <a:spcPct val="0"/>
              </a:spcBef>
              <a:spcAft>
                <a:spcPct val="0"/>
              </a:spcAft>
              <a:defRPr sz="3600" b="1">
                <a:solidFill>
                  <a:schemeClr val="tx2"/>
                </a:solidFill>
                <a:latin typeface="Arial" pitchFamily="34" charset="0"/>
                <a:cs typeface="Arial" pitchFamily="34" charset="0"/>
              </a:defRPr>
            </a:lvl9pPr>
          </a:lstStyle>
          <a:p>
            <a:r>
              <a:rPr lang="ar-IQ" sz="2000" dirty="0" err="1" smtClean="0"/>
              <a:t>د.عدي</a:t>
            </a:r>
            <a:r>
              <a:rPr lang="ar-IQ" sz="2000" dirty="0" smtClean="0"/>
              <a:t> عباس عبد الامير</a:t>
            </a:r>
            <a:endParaRPr lang="ar-IQ" sz="2000" dirty="0" smtClean="0"/>
          </a:p>
          <a:p>
            <a:endParaRPr lang="ar-IQ" sz="2000" i="1" kern="0" dirty="0" smtClean="0">
              <a:solidFill>
                <a:srgbClr val="C00000"/>
              </a:solidFill>
            </a:endParaRPr>
          </a:p>
        </p:txBody>
      </p:sp>
    </p:spTree>
    <p:extLst>
      <p:ext uri="{BB962C8B-B14F-4D97-AF65-F5344CB8AC3E}">
        <p14:creationId xmlns:p14="http://schemas.microsoft.com/office/powerpoint/2010/main" val="1109232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114800"/>
            <a:ext cx="7406640" cy="1160487"/>
          </a:xfrm>
        </p:spPr>
        <p:txBody>
          <a:bodyPr>
            <a:normAutofit fontScale="92500" lnSpcReduction="10000"/>
          </a:bodyPr>
          <a:lstStyle/>
          <a:p>
            <a:pPr algn="ctr"/>
            <a:r>
              <a:rPr lang="ar-IQ"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المرحلة الثالثة / قسم ادارة الاعمال</a:t>
            </a:r>
          </a:p>
          <a:p>
            <a:pPr algn="ctr"/>
            <a:r>
              <a:rPr lang="ar-IQ" sz="4000" b="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en-US"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Rectangle 4"/>
          <p:cNvSpPr/>
          <p:nvPr/>
        </p:nvSpPr>
        <p:spPr>
          <a:xfrm>
            <a:off x="1295400" y="533400"/>
            <a:ext cx="7010400" cy="2585323"/>
          </a:xfrm>
          <a:prstGeom prst="rect">
            <a:avLst/>
          </a:prstGeom>
          <a:noFill/>
        </p:spPr>
        <p:txBody>
          <a:bodyPr wrap="square" lIns="91440" tIns="45720" rIns="91440" bIns="45720">
            <a:spAutoFit/>
          </a:bodyPr>
          <a:lstStyle/>
          <a:p>
            <a:pPr algn="ctr"/>
            <a:r>
              <a:rPr lang="ar-IQ"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التطبيقات الكمية للأعمال باستخدام برنامج </a:t>
            </a: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Win QSB</a:t>
            </a:r>
          </a:p>
        </p:txBody>
      </p:sp>
    </p:spTree>
    <p:extLst>
      <p:ext uri="{BB962C8B-B14F-4D97-AF65-F5344CB8AC3E}">
        <p14:creationId xmlns:p14="http://schemas.microsoft.com/office/powerpoint/2010/main" val="2454032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ar-IQ" b="1" dirty="0" smtClean="0"/>
              <a:t/>
            </a:r>
            <a:br>
              <a:rPr lang="ar-IQ" b="1" dirty="0" smtClean="0"/>
            </a:br>
            <a:r>
              <a:rPr lang="ar-IQ" sz="3600" b="1" dirty="0" smtClean="0"/>
              <a:t>الفصل الاول</a:t>
            </a:r>
            <a:r>
              <a:rPr lang="en-US" sz="3600" b="1" dirty="0" smtClean="0"/>
              <a:t/>
            </a:r>
            <a:br>
              <a:rPr lang="en-US" sz="3600" b="1" dirty="0" smtClean="0"/>
            </a:br>
            <a:r>
              <a:rPr lang="ar-IQ" sz="3600" b="1" dirty="0" smtClean="0"/>
              <a:t>المحاضرة الاولى</a:t>
            </a:r>
            <a:r>
              <a:rPr lang="en-US" sz="3600" dirty="0"/>
              <a:t/>
            </a:r>
            <a:br>
              <a:rPr lang="en-US" sz="3600" dirty="0"/>
            </a:br>
            <a:r>
              <a:rPr lang="ar-IQ" sz="3600" b="1" dirty="0"/>
              <a:t>مقدمة في بحوث العمليات ونظام </a:t>
            </a:r>
            <a:r>
              <a:rPr lang="en-US" sz="3600" b="1" dirty="0"/>
              <a:t>Win QSB</a:t>
            </a:r>
            <a:r>
              <a:rPr lang="ar-IQ" b="1" dirty="0"/>
              <a:t/>
            </a:r>
            <a:br>
              <a:rPr lang="ar-IQ" b="1" dirty="0"/>
            </a:br>
            <a:endParaRPr lang="en-US" dirty="0"/>
          </a:p>
        </p:txBody>
      </p:sp>
      <p:sp>
        <p:nvSpPr>
          <p:cNvPr id="3" name="Content Placeholder 2"/>
          <p:cNvSpPr>
            <a:spLocks noGrp="1"/>
          </p:cNvSpPr>
          <p:nvPr>
            <p:ph idx="1"/>
          </p:nvPr>
        </p:nvSpPr>
        <p:spPr/>
        <p:txBody>
          <a:bodyPr>
            <a:normAutofit/>
          </a:bodyPr>
          <a:lstStyle/>
          <a:p>
            <a:pPr algn="r" rtl="1"/>
            <a:r>
              <a:rPr lang="ar-IQ" b="1" u="sng" dirty="0" smtClean="0"/>
              <a:t>مفهوم </a:t>
            </a:r>
            <a:r>
              <a:rPr lang="ar-IQ" b="1" u="sng" dirty="0"/>
              <a:t>بحوث العمليات</a:t>
            </a:r>
            <a:r>
              <a:rPr lang="ar-IQ" b="1" dirty="0"/>
              <a:t> :</a:t>
            </a:r>
            <a:endParaRPr lang="en-US" dirty="0"/>
          </a:p>
          <a:p>
            <a:pPr marL="82296" indent="0" algn="just" rtl="1">
              <a:buNone/>
            </a:pPr>
            <a:r>
              <a:rPr lang="ar-SA" dirty="0"/>
              <a:t>يمكن تعريف بحوث العمليات من وجهة النظر الادارية على انها أساليب كمية رياضية يعتمدها </a:t>
            </a:r>
            <a:r>
              <a:rPr lang="ar-SA" dirty="0" smtClean="0"/>
              <a:t>متخذ </a:t>
            </a:r>
            <a:r>
              <a:rPr lang="ar-SA" dirty="0"/>
              <a:t>القرارات على اختلاف مستوياتهم الإدارية لغرض حل المشاكل الإدارية المختلفة في المؤسسات والشركات بكافة أنواعها الصناعية والتجارية والزراعية والخدمات عن طريق تقييم للبدائل المختلفة بصيغة علمية وطريقة منهجية منظمة ومن ثم التوصل إلى حلول مثلى لتلك المشاكل </a:t>
            </a:r>
            <a:endParaRPr lang="en-US" dirty="0"/>
          </a:p>
        </p:txBody>
      </p:sp>
    </p:spTree>
    <p:extLst>
      <p:ext uri="{BB962C8B-B14F-4D97-AF65-F5344CB8AC3E}">
        <p14:creationId xmlns:p14="http://schemas.microsoft.com/office/powerpoint/2010/main" val="2517908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u="sng" dirty="0"/>
              <a:t>وظائف بحوث العمليات</a:t>
            </a:r>
            <a:r>
              <a:rPr lang="ar-SA" b="1" dirty="0"/>
              <a:t>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lgn="just" rtl="1"/>
            <a:r>
              <a:rPr lang="ar-IQ" dirty="0" smtClean="0"/>
              <a:t>ي</a:t>
            </a:r>
            <a:r>
              <a:rPr lang="ar-SA" dirty="0"/>
              <a:t>مكن أن نجمل الوظائف الرئيسية لأساليب بحوث العمليات في ميدان الأعمال كالآتي :</a:t>
            </a:r>
            <a:endParaRPr lang="en-US" dirty="0"/>
          </a:p>
          <a:p>
            <a:pPr lvl="0" algn="just" rtl="1"/>
            <a:r>
              <a:rPr lang="ar-SA" dirty="0"/>
              <a:t>تسهيل عملية اتخاذ القرار.</a:t>
            </a:r>
            <a:endParaRPr lang="en-US" dirty="0"/>
          </a:p>
          <a:p>
            <a:pPr lvl="0" algn="just" rtl="1"/>
            <a:r>
              <a:rPr lang="ar-SA" dirty="0"/>
              <a:t>توفير حلول لمختلف المشاكل الإدارية .</a:t>
            </a:r>
            <a:endParaRPr lang="en-US" dirty="0"/>
          </a:p>
          <a:p>
            <a:pPr lvl="0" algn="just" rtl="1"/>
            <a:r>
              <a:rPr lang="ar-SA" dirty="0"/>
              <a:t>تعتبر أداة فعالة في مجال البحث العلمي في ميادين الأعمال.</a:t>
            </a:r>
            <a:endParaRPr lang="en-US" dirty="0"/>
          </a:p>
          <a:p>
            <a:pPr lvl="0" algn="just" rtl="1"/>
            <a:r>
              <a:rPr lang="ar-SA" dirty="0"/>
              <a:t>تساعد في تخصيص الموارد بشكل فاعل على الاحتياجات الكثيرة.</a:t>
            </a:r>
            <a:endParaRPr lang="en-US" dirty="0"/>
          </a:p>
          <a:p>
            <a:pPr lvl="0" algn="just" rtl="1"/>
            <a:r>
              <a:rPr lang="ar-SA" dirty="0"/>
              <a:t>المساعدة في اختيار الاستراتيجيات المختلفة في الإنتاج والتسويق والتمويل.</a:t>
            </a:r>
            <a:endParaRPr lang="en-US" dirty="0"/>
          </a:p>
          <a:p>
            <a:pPr lvl="0" algn="just" rtl="1"/>
            <a:r>
              <a:rPr lang="ar-SA" dirty="0"/>
              <a:t>المساعدة في تخفيض التكاليف في كثير من القرارات الإدارية.</a:t>
            </a:r>
            <a:endParaRPr lang="en-US" dirty="0"/>
          </a:p>
          <a:p>
            <a:pPr lvl="0" algn="just" rtl="1"/>
            <a:r>
              <a:rPr lang="ar-SA" dirty="0"/>
              <a:t>يوفر أداة مهمة لدراسة ردود الفعل وتحليل الحساسية للكثير من القرارات المتخذة.</a:t>
            </a:r>
            <a:endParaRPr lang="en-US" dirty="0"/>
          </a:p>
          <a:p>
            <a:pPr algn="just"/>
            <a:endParaRPr lang="en-US" dirty="0"/>
          </a:p>
        </p:txBody>
      </p:sp>
    </p:spTree>
    <p:extLst>
      <p:ext uri="{BB962C8B-B14F-4D97-AF65-F5344CB8AC3E}">
        <p14:creationId xmlns:p14="http://schemas.microsoft.com/office/powerpoint/2010/main" val="1187267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u="sng" dirty="0">
                <a:effectLst/>
              </a:rPr>
              <a:t>شروط تطبيق بحوث العمليات</a:t>
            </a:r>
            <a:r>
              <a:rPr lang="en-US" b="1" dirty="0">
                <a:effectLst/>
              </a:rPr>
              <a:t>:</a:t>
            </a:r>
            <a:r>
              <a:rPr lang="en-US" dirty="0">
                <a:effectLst/>
              </a:rPr>
              <a:t/>
            </a:r>
            <a:br>
              <a:rPr lang="en-US" dirty="0">
                <a:effectLst/>
              </a:rPr>
            </a:br>
            <a:endParaRPr lang="en-US" dirty="0"/>
          </a:p>
        </p:txBody>
      </p:sp>
      <p:sp>
        <p:nvSpPr>
          <p:cNvPr id="3" name="Content Placeholder 2"/>
          <p:cNvSpPr>
            <a:spLocks noGrp="1"/>
          </p:cNvSpPr>
          <p:nvPr>
            <p:ph idx="1"/>
          </p:nvPr>
        </p:nvSpPr>
        <p:spPr>
          <a:xfrm>
            <a:off x="1435608" y="990600"/>
            <a:ext cx="7498080" cy="5257800"/>
          </a:xfrm>
        </p:spPr>
        <p:txBody>
          <a:bodyPr>
            <a:normAutofit fontScale="77500" lnSpcReduction="20000"/>
          </a:bodyPr>
          <a:lstStyle/>
          <a:p>
            <a:pPr algn="just" rtl="1"/>
            <a:r>
              <a:rPr lang="ar-SA" dirty="0"/>
              <a:t>إن اساليب بحوث العمليات كافة يمكن أن تطبق في مختلف المؤسسات الإنتاجية والخدمية، بشرط توفر ما يأتي :</a:t>
            </a:r>
            <a:endParaRPr lang="en-US" dirty="0"/>
          </a:p>
          <a:p>
            <a:pPr lvl="0" algn="just" rtl="1"/>
            <a:r>
              <a:rPr lang="ar-SA" b="1" dirty="0"/>
              <a:t>محدودية الموارد</a:t>
            </a:r>
            <a:r>
              <a:rPr lang="en-US" b="1" dirty="0"/>
              <a:t>: </a:t>
            </a:r>
            <a:r>
              <a:rPr lang="ar-SA" dirty="0"/>
              <a:t>أن الموارد التي تستعملها المؤسسة سواء كان ذلك في العملية الإنتاجية أم التجارية وما شابه ذلك تتصف بكونها محدودة الكمية من حيث توفرها وسهولة الحصول عليها، بمعنى أخر أن الموارد المتوفرة تحت تصرف المؤسسة لا يوجد منها كميات كبيرة إلى درجة بحيث يمكن الحصول عليها في أية لحظة ومن دون عناء وكلفة ، وينطبق هذا الشرط على</a:t>
            </a:r>
            <a:r>
              <a:rPr lang="en-US" dirty="0"/>
              <a:t>: </a:t>
            </a:r>
            <a:r>
              <a:rPr lang="ar-SA" dirty="0"/>
              <a:t>الموارد المالية، الموارد البشرية ذات الكفاءة العالية، الموارد الأولية.</a:t>
            </a:r>
            <a:endParaRPr lang="en-US" dirty="0"/>
          </a:p>
          <a:p>
            <a:pPr lvl="0" algn="just" rtl="1"/>
            <a:r>
              <a:rPr lang="ar-SA" b="1" dirty="0"/>
              <a:t>تعدد البدائل</a:t>
            </a:r>
            <a:r>
              <a:rPr lang="en-US" b="1" dirty="0"/>
              <a:t>: </a:t>
            </a:r>
            <a:r>
              <a:rPr lang="ar-SA" dirty="0"/>
              <a:t>يقصد بهذا الشرط أن هناك أكثر من بديل أو طريقة يتم بموجبها استغلال المورد المتوفر، فعند الحديث عن المستلزمات الأساسية لعملية الإنتاج وبالتحديد عن المواد الأولية الداخلة في صنع المنتج، يعني هذا الشرط أن هناك أكثر من ط ريقة لاستغلال هذه المواد الأولية، ومن الجدير بالذكر هنا إن اختيار البديل الأفضل أو الأمثل يخضع لمعايير متعددة أهمها أن يحقق البديل أعلى الفوائد والمنافع أو اقل التكاليف والخسائر وهو ما يعرف بالبديل الأمثل</a:t>
            </a:r>
            <a:r>
              <a:rPr lang="en-US" dirty="0"/>
              <a:t>.</a:t>
            </a:r>
          </a:p>
          <a:p>
            <a:pPr algn="just" rtl="1"/>
            <a:endParaRPr lang="en-US" dirty="0"/>
          </a:p>
          <a:p>
            <a:pPr algn="just"/>
            <a:endParaRPr lang="en-US" dirty="0"/>
          </a:p>
        </p:txBody>
      </p:sp>
    </p:spTree>
    <p:extLst>
      <p:ext uri="{BB962C8B-B14F-4D97-AF65-F5344CB8AC3E}">
        <p14:creationId xmlns:p14="http://schemas.microsoft.com/office/powerpoint/2010/main" val="4087864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ar-IQ"/>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28600"/>
            <a:ext cx="7926476"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4"/>
          <p:cNvSpPr>
            <a:spLocks noGrp="1"/>
          </p:cNvSpPr>
          <p:nvPr>
            <p:ph type="title"/>
          </p:nvPr>
        </p:nvSpPr>
        <p:spPr/>
        <p:txBody>
          <a:bodyPr/>
          <a:lstStyle/>
          <a:p>
            <a:r>
              <a:rPr lang="en-US" dirty="0" smtClean="0"/>
              <a:t>.</a:t>
            </a:r>
            <a:endParaRPr lang="ar-IQ" dirty="0"/>
          </a:p>
        </p:txBody>
      </p:sp>
    </p:spTree>
    <p:extLst>
      <p:ext uri="{BB962C8B-B14F-4D97-AF65-F5344CB8AC3E}">
        <p14:creationId xmlns:p14="http://schemas.microsoft.com/office/powerpoint/2010/main" val="1847709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b="1" u="sng" dirty="0" smtClean="0">
                <a:effectLst/>
              </a:rPr>
              <a:t>البرنامج</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35100" y="1143000"/>
            <a:ext cx="749935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8618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31119" y="3048000"/>
            <a:ext cx="7358062" cy="1643063"/>
          </a:xfrm>
        </p:spPr>
        <p:txBody>
          <a:bodyPr>
            <a:normAutofit fontScale="85000" lnSpcReduction="10000"/>
          </a:bodyPr>
          <a:lstStyle/>
          <a:p>
            <a:pPr marL="0" indent="0" algn="ctr">
              <a:buFont typeface="Wingdings" pitchFamily="2" charset="2"/>
              <a:buNone/>
              <a:defRPr/>
            </a:pPr>
            <a:r>
              <a:rPr lang="ar-IQ" sz="8000" b="1" dirty="0" smtClean="0">
                <a:solidFill>
                  <a:srgbClr val="FF0000"/>
                </a:solidFill>
              </a:rPr>
              <a:t>لحسن الاصغاء والاستماع</a:t>
            </a:r>
            <a:endParaRPr lang="ar-IQ" sz="8000" b="1" dirty="0">
              <a:solidFill>
                <a:srgbClr val="FF0000"/>
              </a:solidFill>
            </a:endParaRPr>
          </a:p>
        </p:txBody>
      </p:sp>
      <p:sp>
        <p:nvSpPr>
          <p:cNvPr id="5" name="عنصر نائب للمحتوى 2"/>
          <p:cNvSpPr txBox="1">
            <a:spLocks/>
          </p:cNvSpPr>
          <p:nvPr/>
        </p:nvSpPr>
        <p:spPr bwMode="auto">
          <a:xfrm>
            <a:off x="3581400" y="997511"/>
            <a:ext cx="2857500" cy="1643063"/>
          </a:xfrm>
          <a:prstGeom prst="rect">
            <a:avLst/>
          </a:prstGeom>
          <a:noFill/>
          <a:ln w="9525">
            <a:noFill/>
            <a:miter lim="800000"/>
            <a:headEnd/>
            <a:tailEnd/>
          </a:ln>
        </p:spPr>
        <p:txBody>
          <a:bodyPr>
            <a:normAutofit/>
          </a:bodyPr>
          <a:lstStyle/>
          <a:p>
            <a:pPr algn="ctr" eaLnBrk="0" hangingPunct="0">
              <a:spcBef>
                <a:spcPct val="20000"/>
              </a:spcBef>
              <a:buClr>
                <a:schemeClr val="tx1"/>
              </a:buClr>
              <a:buSzPct val="75000"/>
              <a:buFont typeface="Wingdings" pitchFamily="2" charset="2"/>
              <a:buNone/>
              <a:defRPr/>
            </a:pPr>
            <a:r>
              <a:rPr lang="ar-IQ" sz="9600" b="1" kern="0" dirty="0">
                <a:solidFill>
                  <a:srgbClr val="FF0000"/>
                </a:solidFill>
                <a:latin typeface="+mn-lt"/>
                <a:cs typeface="+mn-cs"/>
              </a:rPr>
              <a:t>شكرا</a:t>
            </a:r>
          </a:p>
        </p:txBody>
      </p:sp>
    </p:spTree>
    <p:extLst>
      <p:ext uri="{BB962C8B-B14F-4D97-AF65-F5344CB8AC3E}">
        <p14:creationId xmlns:p14="http://schemas.microsoft.com/office/powerpoint/2010/main" val="3154552492"/>
      </p:ext>
    </p:extLst>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TotalTime>
  <Words>345</Words>
  <Application>Microsoft Office PowerPoint</Application>
  <PresentationFormat>عرض على الشاشة (4:3)</PresentationFormat>
  <Paragraphs>28</Paragraphs>
  <Slides>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8</vt:i4>
      </vt:variant>
    </vt:vector>
  </HeadingPairs>
  <TitlesOfParts>
    <vt:vector size="15" baseType="lpstr">
      <vt:lpstr>Gill Sans MT</vt:lpstr>
      <vt:lpstr>Majalla UI</vt:lpstr>
      <vt:lpstr>PT Bold Dusky</vt:lpstr>
      <vt:lpstr>Verdana</vt:lpstr>
      <vt:lpstr>Wingdings</vt:lpstr>
      <vt:lpstr>Wingdings 2</vt:lpstr>
      <vt:lpstr>Solstice</vt:lpstr>
      <vt:lpstr> جامعة الكوفة/كلية الادارة والاقتصاد قسم إدارة الاعمال المرحلة الثالثة </vt:lpstr>
      <vt:lpstr>عرض تقديمي في PowerPoint</vt:lpstr>
      <vt:lpstr> الفصل الاول المحاضرة الاولى مقدمة في بحوث العمليات ونظام Win QSB </vt:lpstr>
      <vt:lpstr>وظائف بحوث العمليات : </vt:lpstr>
      <vt:lpstr>شروط تطبيق بحوث العمليات: </vt:lpstr>
      <vt:lpstr>.</vt:lpstr>
      <vt:lpstr>البرنامج</vt:lpstr>
      <vt:lpstr>عرض تقديمي في PowerPoint</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Maher</cp:lastModifiedBy>
  <cp:revision>23</cp:revision>
  <dcterms:created xsi:type="dcterms:W3CDTF">2019-01-23T14:40:46Z</dcterms:created>
  <dcterms:modified xsi:type="dcterms:W3CDTF">2024-11-10T21:32:21Z</dcterms:modified>
</cp:coreProperties>
</file>